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28"/>
  </p:notesMasterIdLst>
  <p:sldIdLst>
    <p:sldId id="281" r:id="rId5"/>
    <p:sldId id="282" r:id="rId6"/>
    <p:sldId id="283" r:id="rId7"/>
    <p:sldId id="284" r:id="rId8"/>
    <p:sldId id="285" r:id="rId9"/>
    <p:sldId id="286" r:id="rId10"/>
    <p:sldId id="291" r:id="rId11"/>
    <p:sldId id="287" r:id="rId12"/>
    <p:sldId id="288" r:id="rId13"/>
    <p:sldId id="289" r:id="rId14"/>
    <p:sldId id="290" r:id="rId15"/>
    <p:sldId id="292" r:id="rId16"/>
    <p:sldId id="293" r:id="rId17"/>
    <p:sldId id="294" r:id="rId18"/>
    <p:sldId id="295" r:id="rId19"/>
    <p:sldId id="296" r:id="rId20"/>
    <p:sldId id="297" r:id="rId21"/>
    <p:sldId id="298" r:id="rId22"/>
    <p:sldId id="299" r:id="rId23"/>
    <p:sldId id="300" r:id="rId24"/>
    <p:sldId id="301" r:id="rId25"/>
    <p:sldId id="302" r:id="rId26"/>
    <p:sldId id="30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614" y="67"/>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B94D2E-832E-4454-88B1-C6C215C9E55C}" type="datetimeFigureOut">
              <a:rPr lang="en-US" smtClean="0"/>
              <a:t>1/22/2024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0A0A09-6FA2-432A-878F-290AC51C7288}" type="slidenum">
              <a:rPr lang="en-US" smtClean="0"/>
              <a:t>‹#›</a:t>
            </a:fld>
            <a:endParaRPr lang="en-US" dirty="0"/>
          </a:p>
        </p:txBody>
      </p:sp>
    </p:spTree>
    <p:extLst>
      <p:ext uri="{BB962C8B-B14F-4D97-AF65-F5344CB8AC3E}">
        <p14:creationId xmlns:p14="http://schemas.microsoft.com/office/powerpoint/2010/main" val="3004936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r>
              <a:rPr lang="en-US" dirty="0"/>
              <a:t>6/6/2019</a:t>
            </a: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6/6/2019</a:t>
            </a:r>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r>
              <a:rPr lang="en-US" dirty="0"/>
              <a:t>6/6/2019</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r>
              <a:rPr lang="en-US" dirty="0"/>
              <a:t>6/6/2019</a:t>
            </a:r>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dirty="0"/>
              <a:t>6/6/2019</a:t>
            </a:r>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6/6/2019</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6/6/2019</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6/6/2019</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6/6/2019</a:t>
            </a:r>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6/6/2019</a:t>
            </a:r>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6/6/2019</a:t>
            </a:r>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r>
              <a:rPr lang="en-US" dirty="0"/>
              <a:t>6/6/2019</a:t>
            </a: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istockphoto.com/photo/gavel-cash-dollar-bills-and-financial-crimes-gm1441371120-481092126?utm_source=pixabay&amp;utm_medium=affiliate&amp;utm_campaign=SRP_image_sponsored&amp;utm_content=https%3A%2F%2Fpixabay.com%2Fimages%2Fsearch%2Flawsuit%2F&amp;utm_term=lawsui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istockphoto.com/photo/concept-burnout-syndrome-business-woman-feels-uncomfortable-working-which-is-caused-gm1371866602-441120325?utm_source=pixabay&amp;utm_medium=affiliate&amp;utm_campaign=SRP_image_sponsored&amp;utm_content=https%3A%2F%2Fpixabay.com%2Fimages%2Fsearch%2Fproblem%2F&amp;utm_term=proble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istockphoto.com/photo/inflated-balloon-dollar-sign-gm1421629295-467195802?utm_source=pixabay&amp;utm_medium=affiliate&amp;utm_campaign=SRP_image_sponsored&amp;utm_content=https%3A%2F%2Fpixabay.com%2Fimages%2Fsearch%2Fwage%2520increase%2F&amp;utm_term=wage+increas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istockphoto.com/photo/2023-and-2024-written-orange-cubes-on-teal-background-gm1742541171-542893988?utm_source=pixabay&amp;utm_medium=affiliate&amp;utm_campaign=SRP_image_sponsored&amp;utm_content=https%3A%2F%2Fpixabay.com%2Fimages%2Fsearch%2F2024%2F&amp;utm_term=2024"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istockphoto.com/photo/group-of-anonymous-people-raising-hands-on-a-seminar-gm1408304009-459207630?utm_source=pixabay&amp;utm_medium=affiliate&amp;utm_campaign=SRP_image_sponsored&amp;utm_content=https%3A%2F%2Fpixabay.com%2Fimages%2Fsearch%2Fquestion%2F&amp;utm_term=question"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istockphoto.com/photo/leave-of-absence-request-on-the-table-gm1174783696-326853580?utm_source=pixabay&amp;utm_medium=affiliate&amp;utm_campaign=SRP_image_sponsored&amp;utm_content=https%3A%2F%2Fpixabay.com%2Fimages%2Fsearch%2Fleave%2520of%2520absence%2F&amp;utm_term=leave+of+absence"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6" name="Picture 5" descr="purple tinted chalkboard">
            <a:extLst>
              <a:ext uri="{FF2B5EF4-FFF2-40B4-BE49-F238E27FC236}">
                <a16:creationId xmlns:a16="http://schemas.microsoft.com/office/drawing/2014/main" id="{12751E25-7490-4E9F-B6B6-99147D39E66E}"/>
              </a:ext>
            </a:extLst>
          </p:cNvPr>
          <p:cNvPicPr>
            <a:picLocks noChangeAspect="1"/>
          </p:cNvPicPr>
          <p:nvPr/>
        </p:nvPicPr>
        <p:blipFill rotWithShape="1">
          <a:blip r:embed="rId2">
            <a:alphaModFix amt="55000"/>
          </a:blip>
          <a:srcRect r="-1" b="21257"/>
          <a:stretch/>
        </p:blipFill>
        <p:spPr>
          <a:xfrm>
            <a:off x="474133" y="474133"/>
            <a:ext cx="11243734" cy="5909733"/>
          </a:xfrm>
          <a:prstGeom prst="rect">
            <a:avLst/>
          </a:prstGeom>
          <a:noFill/>
        </p:spPr>
      </p:pic>
      <p:sp>
        <p:nvSpPr>
          <p:cNvPr id="2" name="Title 1">
            <a:extLst>
              <a:ext uri="{FF2B5EF4-FFF2-40B4-BE49-F238E27FC236}">
                <a16:creationId xmlns:a16="http://schemas.microsoft.com/office/drawing/2014/main" id="{235B1457-35E0-409B-98CD-F11D19CA6FA5}"/>
              </a:ext>
            </a:extLst>
          </p:cNvPr>
          <p:cNvSpPr>
            <a:spLocks noGrp="1"/>
          </p:cNvSpPr>
          <p:nvPr>
            <p:ph type="ctrTitle"/>
          </p:nvPr>
        </p:nvSpPr>
        <p:spPr>
          <a:xfrm>
            <a:off x="1154954" y="2099733"/>
            <a:ext cx="8827245" cy="2677648"/>
          </a:xfrm>
        </p:spPr>
        <p:txBody>
          <a:bodyPr>
            <a:normAutofit/>
          </a:bodyPr>
          <a:lstStyle/>
          <a:p>
            <a:pPr algn="ctr"/>
            <a:r>
              <a:rPr lang="en-US" b="1" dirty="0">
                <a:solidFill>
                  <a:srgbClr val="FFFFFF"/>
                </a:solidFill>
                <a:latin typeface="Candara" panose="020E0502030303020204" pitchFamily="34" charset="0"/>
              </a:rPr>
              <a:t>ILLINOIS’ NEW EMPLOYMENT LAWS</a:t>
            </a:r>
            <a:br>
              <a:rPr lang="en-US" b="1" dirty="0">
                <a:solidFill>
                  <a:srgbClr val="FFFFFF"/>
                </a:solidFill>
                <a:latin typeface="Candara" panose="020E0502030303020204" pitchFamily="34" charset="0"/>
              </a:rPr>
            </a:br>
            <a:endParaRPr lang="en-US" b="1" dirty="0">
              <a:solidFill>
                <a:srgbClr val="FFFFFF"/>
              </a:solidFill>
              <a:latin typeface="Candara" panose="020E0502030303020204" pitchFamily="34" charset="0"/>
            </a:endParaRPr>
          </a:p>
        </p:txBody>
      </p:sp>
      <p:sp>
        <p:nvSpPr>
          <p:cNvPr id="3" name="Subtitle 2">
            <a:extLst>
              <a:ext uri="{FF2B5EF4-FFF2-40B4-BE49-F238E27FC236}">
                <a16:creationId xmlns:a16="http://schemas.microsoft.com/office/drawing/2014/main" id="{78BDD245-17CD-4FBE-A9CF-AC997273DFE5}"/>
              </a:ext>
            </a:extLst>
          </p:cNvPr>
          <p:cNvSpPr>
            <a:spLocks noGrp="1"/>
          </p:cNvSpPr>
          <p:nvPr>
            <p:ph type="subTitle" idx="1"/>
          </p:nvPr>
        </p:nvSpPr>
        <p:spPr>
          <a:xfrm>
            <a:off x="1154954" y="4777380"/>
            <a:ext cx="8827245" cy="861420"/>
          </a:xfrm>
        </p:spPr>
        <p:txBody>
          <a:bodyPr>
            <a:normAutofit/>
          </a:bodyPr>
          <a:lstStyle/>
          <a:p>
            <a:r>
              <a:rPr lang="en-US" sz="2400" i="1" dirty="0">
                <a:solidFill>
                  <a:srgbClr val="FFFFFF"/>
                </a:solidFill>
                <a:latin typeface="Candara" panose="020E0502030303020204" pitchFamily="34" charset="0"/>
              </a:rPr>
              <a:t>What you need to know as 2024 begins</a:t>
            </a:r>
          </a:p>
        </p:txBody>
      </p:sp>
      <p:sp>
        <p:nvSpPr>
          <p:cNvPr id="52" name="Rectangle 51">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306583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CD5C-4735-0DE5-55EC-E3CAE268FF3A}"/>
              </a:ext>
            </a:extLst>
          </p:cNvPr>
          <p:cNvSpPr>
            <a:spLocks noGrp="1"/>
          </p:cNvSpPr>
          <p:nvPr>
            <p:ph type="title"/>
          </p:nvPr>
        </p:nvSpPr>
        <p:spPr/>
        <p:txBody>
          <a:bodyPr/>
          <a:lstStyle/>
          <a:p>
            <a:r>
              <a:rPr lang="en-US" dirty="0">
                <a:latin typeface="Candara" panose="020E0502030303020204" pitchFamily="34" charset="0"/>
              </a:rPr>
              <a:t>WHAT ARE THE PENALTIES IMPOSED ON EMPLOYERS WHO VIOLATE THE LAW?</a:t>
            </a:r>
          </a:p>
        </p:txBody>
      </p:sp>
      <p:sp>
        <p:nvSpPr>
          <p:cNvPr id="3" name="Content Placeholder 2">
            <a:extLst>
              <a:ext uri="{FF2B5EF4-FFF2-40B4-BE49-F238E27FC236}">
                <a16:creationId xmlns:a16="http://schemas.microsoft.com/office/drawing/2014/main" id="{D153E3B0-76D7-BD1C-1DEE-18380E2DC14D}"/>
              </a:ext>
            </a:extLst>
          </p:cNvPr>
          <p:cNvSpPr>
            <a:spLocks noGrp="1"/>
          </p:cNvSpPr>
          <p:nvPr>
            <p:ph idx="1"/>
          </p:nvPr>
        </p:nvSpPr>
        <p:spPr>
          <a:xfrm>
            <a:off x="1154954" y="4572000"/>
            <a:ext cx="8825659" cy="1519990"/>
          </a:xfrm>
        </p:spPr>
        <p:txBody>
          <a:bodyPr>
            <a:normAutofit fontScale="92500" lnSpcReduction="20000"/>
          </a:bodyPr>
          <a:lstStyle/>
          <a:p>
            <a:pPr>
              <a:buFont typeface="Arial" panose="020B0604020202020204" pitchFamily="34" charset="0"/>
              <a:buChar char="•"/>
            </a:pPr>
            <a:r>
              <a:rPr lang="en-US" dirty="0">
                <a:latin typeface="Candara" panose="020E0502030303020204" pitchFamily="34" charset="0"/>
              </a:rPr>
              <a:t>No lawsuits, but Department of Labor can conduct investigations.</a:t>
            </a:r>
          </a:p>
          <a:p>
            <a:pPr>
              <a:buFont typeface="Arial" panose="020B0604020202020204" pitchFamily="34" charset="0"/>
              <a:buChar char="•"/>
            </a:pPr>
            <a:r>
              <a:rPr lang="en-US" dirty="0">
                <a:latin typeface="Candara" panose="020E0502030303020204" pitchFamily="34" charset="0"/>
              </a:rPr>
              <a:t>Employees can recover amount of underpayment, compensatory damages, a penalty of between $500 and $1,000 and reasonable attorney’s fees and costs.</a:t>
            </a:r>
          </a:p>
          <a:p>
            <a:pPr>
              <a:buFont typeface="Arial" panose="020B0604020202020204" pitchFamily="34" charset="0"/>
              <a:buChar char="•"/>
            </a:pPr>
            <a:r>
              <a:rPr lang="en-US" dirty="0">
                <a:latin typeface="Candara" panose="020E0502030303020204" pitchFamily="34" charset="0"/>
              </a:rPr>
              <a:t>Department of Labor can independently launch investigation.</a:t>
            </a:r>
          </a:p>
          <a:p>
            <a:pPr>
              <a:buFont typeface="Arial" panose="020B0604020202020204" pitchFamily="34" charset="0"/>
              <a:buChar char="•"/>
            </a:pPr>
            <a:r>
              <a:rPr lang="en-US" dirty="0">
                <a:latin typeface="Candara" panose="020E0502030303020204" pitchFamily="34" charset="0"/>
              </a:rPr>
              <a:t>In all instances when employer violates the Act, it will have to pay a $2,500 penalty.</a:t>
            </a:r>
          </a:p>
        </p:txBody>
      </p:sp>
      <p:pic>
        <p:nvPicPr>
          <p:cNvPr id="2052" name="Picture 4">
            <a:hlinkClick r:id="rId2"/>
            <a:extLst>
              <a:ext uri="{FF2B5EF4-FFF2-40B4-BE49-F238E27FC236}">
                <a16:creationId xmlns:a16="http://schemas.microsoft.com/office/drawing/2014/main" id="{0827C7F2-1FFD-DD15-5ED3-1981CCA54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484" y="2590799"/>
            <a:ext cx="4074695" cy="1876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66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8881E-FA1B-F50A-AF74-8F45A7A0B8CB}"/>
              </a:ext>
            </a:extLst>
          </p:cNvPr>
          <p:cNvSpPr>
            <a:spLocks noGrp="1"/>
          </p:cNvSpPr>
          <p:nvPr>
            <p:ph type="title"/>
          </p:nvPr>
        </p:nvSpPr>
        <p:spPr/>
        <p:txBody>
          <a:bodyPr/>
          <a:lstStyle/>
          <a:p>
            <a:r>
              <a:rPr lang="en-US" dirty="0">
                <a:latin typeface="Candara" panose="020E0502030303020204" pitchFamily="34" charset="0"/>
              </a:rPr>
              <a:t>SPECIAL PROBLEMS WITH THE PAID LEAVE FOR ALL EMPLOYEES ACT</a:t>
            </a:r>
          </a:p>
        </p:txBody>
      </p:sp>
      <p:sp>
        <p:nvSpPr>
          <p:cNvPr id="3" name="Content Placeholder 2">
            <a:extLst>
              <a:ext uri="{FF2B5EF4-FFF2-40B4-BE49-F238E27FC236}">
                <a16:creationId xmlns:a16="http://schemas.microsoft.com/office/drawing/2014/main" id="{459CD822-A754-62AB-5D09-7A93A45713A7}"/>
              </a:ext>
            </a:extLst>
          </p:cNvPr>
          <p:cNvSpPr>
            <a:spLocks noGrp="1"/>
          </p:cNvSpPr>
          <p:nvPr>
            <p:ph idx="1"/>
          </p:nvPr>
        </p:nvSpPr>
        <p:spPr>
          <a:xfrm>
            <a:off x="1479379" y="4899280"/>
            <a:ext cx="7857126" cy="908490"/>
          </a:xfrm>
        </p:spPr>
        <p:txBody>
          <a:bodyPr>
            <a:normAutofit fontScale="85000" lnSpcReduction="20000"/>
          </a:bodyPr>
          <a:lstStyle/>
          <a:p>
            <a:pPr>
              <a:buFont typeface="Wingdings" panose="05000000000000000000" pitchFamily="2" charset="2"/>
              <a:buChar char="§"/>
            </a:pPr>
            <a:r>
              <a:rPr lang="en-US" dirty="0">
                <a:latin typeface="Candara" panose="020E0502030303020204" pitchFamily="34" charset="0"/>
              </a:rPr>
              <a:t>How do employers calculate paid leave for salaried or commissioned employees?</a:t>
            </a:r>
          </a:p>
          <a:p>
            <a:pPr>
              <a:buFont typeface="Wingdings" panose="05000000000000000000" pitchFamily="2" charset="2"/>
              <a:buChar char="§"/>
            </a:pPr>
            <a:r>
              <a:rPr lang="en-US" dirty="0">
                <a:latin typeface="Candara" panose="020E0502030303020204" pitchFamily="34" charset="0"/>
              </a:rPr>
              <a:t>What are the circumstances when leave can be denied?</a:t>
            </a:r>
          </a:p>
          <a:p>
            <a:pPr>
              <a:buFont typeface="Wingdings" panose="05000000000000000000" pitchFamily="2" charset="2"/>
              <a:buChar char="§"/>
            </a:pPr>
            <a:r>
              <a:rPr lang="en-US" dirty="0">
                <a:latin typeface="Candara" panose="020E0502030303020204" pitchFamily="34" charset="0"/>
              </a:rPr>
              <a:t>Can employers require employees to use paid leave concurrently with other forms of leave?</a:t>
            </a:r>
          </a:p>
          <a:p>
            <a:pPr>
              <a:buFont typeface="Wingdings" panose="05000000000000000000" pitchFamily="2" charset="2"/>
              <a:buChar char="§"/>
            </a:pPr>
            <a:endParaRPr lang="en-US" dirty="0">
              <a:latin typeface="Candara" panose="020E0502030303020204" pitchFamily="34" charset="0"/>
            </a:endParaRPr>
          </a:p>
          <a:p>
            <a:pPr>
              <a:buFont typeface="Wingdings" panose="05000000000000000000" pitchFamily="2" charset="2"/>
              <a:buChar char="§"/>
            </a:pPr>
            <a:endParaRPr lang="en-US" dirty="0">
              <a:latin typeface="Candara" panose="020E0502030303020204" pitchFamily="34" charset="0"/>
            </a:endParaRPr>
          </a:p>
        </p:txBody>
      </p:sp>
      <p:pic>
        <p:nvPicPr>
          <p:cNvPr id="3074" name="Picture 2">
            <a:hlinkClick r:id="rId2"/>
            <a:extLst>
              <a:ext uri="{FF2B5EF4-FFF2-40B4-BE49-F238E27FC236}">
                <a16:creationId xmlns:a16="http://schemas.microsoft.com/office/drawing/2014/main" id="{6814FB82-3E5A-9BB2-D38C-7067982D42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0105" y="2382253"/>
            <a:ext cx="4316178" cy="215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30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ECA42-FD25-71A1-0975-255ECB789F2C}"/>
              </a:ext>
            </a:extLst>
          </p:cNvPr>
          <p:cNvSpPr>
            <a:spLocks noGrp="1"/>
          </p:cNvSpPr>
          <p:nvPr>
            <p:ph type="title"/>
          </p:nvPr>
        </p:nvSpPr>
        <p:spPr/>
        <p:txBody>
          <a:bodyPr/>
          <a:lstStyle/>
          <a:p>
            <a:r>
              <a:rPr lang="en-US" dirty="0">
                <a:latin typeface="Candara" panose="020E0502030303020204" pitchFamily="34" charset="0"/>
              </a:rPr>
              <a:t>WHAT TO DO WITH EXISTING LEAVE POLICIES?</a:t>
            </a:r>
          </a:p>
        </p:txBody>
      </p:sp>
      <p:sp>
        <p:nvSpPr>
          <p:cNvPr id="3" name="Content Placeholder 2">
            <a:extLst>
              <a:ext uri="{FF2B5EF4-FFF2-40B4-BE49-F238E27FC236}">
                <a16:creationId xmlns:a16="http://schemas.microsoft.com/office/drawing/2014/main" id="{1D44EF41-3846-C2BB-8A15-EE91035C1CD0}"/>
              </a:ext>
            </a:extLst>
          </p:cNvPr>
          <p:cNvSpPr>
            <a:spLocks noGrp="1"/>
          </p:cNvSpPr>
          <p:nvPr>
            <p:ph idx="1"/>
          </p:nvPr>
        </p:nvSpPr>
        <p:spPr/>
        <p:txBody>
          <a:bodyPr/>
          <a:lstStyle/>
          <a:p>
            <a:pPr>
              <a:buFont typeface="Wingdings" panose="05000000000000000000" pitchFamily="2" charset="2"/>
              <a:buChar char="§"/>
            </a:pPr>
            <a:r>
              <a:rPr lang="en-US" dirty="0">
                <a:latin typeface="Candara" panose="020E0502030303020204" pitchFamily="34" charset="0"/>
              </a:rPr>
              <a:t>If an existing leave policy grants at least 40 hours of leave in a twelve month period and employees can take leave for any reason, employer does not have to change the policy. If not, you will be subject to the law.</a:t>
            </a:r>
          </a:p>
          <a:p>
            <a:pPr>
              <a:buFont typeface="Wingdings" panose="05000000000000000000" pitchFamily="2" charset="2"/>
              <a:buChar char="§"/>
            </a:pPr>
            <a:r>
              <a:rPr lang="en-US" dirty="0">
                <a:latin typeface="Candara" panose="020E0502030303020204" pitchFamily="34" charset="0"/>
              </a:rPr>
              <a:t>Existing legal requirements will help comply with this law.</a:t>
            </a:r>
          </a:p>
          <a:p>
            <a:pPr>
              <a:buFont typeface="Wingdings" panose="05000000000000000000" pitchFamily="2" charset="2"/>
              <a:buChar char="§"/>
            </a:pPr>
            <a:endParaRPr lang="en-US" dirty="0">
              <a:latin typeface="Candara" panose="020E0502030303020204" pitchFamily="34" charset="0"/>
            </a:endParaRPr>
          </a:p>
        </p:txBody>
      </p:sp>
    </p:spTree>
    <p:extLst>
      <p:ext uri="{BB962C8B-B14F-4D97-AF65-F5344CB8AC3E}">
        <p14:creationId xmlns:p14="http://schemas.microsoft.com/office/powerpoint/2010/main" val="282673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AFA1F-D1FF-564D-3A18-8D0CB39265F4}"/>
              </a:ext>
            </a:extLst>
          </p:cNvPr>
          <p:cNvSpPr>
            <a:spLocks noGrp="1"/>
          </p:cNvSpPr>
          <p:nvPr>
            <p:ph type="title"/>
          </p:nvPr>
        </p:nvSpPr>
        <p:spPr/>
        <p:txBody>
          <a:bodyPr/>
          <a:lstStyle/>
          <a:p>
            <a:r>
              <a:rPr lang="en-US" dirty="0">
                <a:latin typeface="Candara" panose="020E0502030303020204" pitchFamily="34" charset="0"/>
              </a:rPr>
              <a:t>HYPOTHETICAL # 1</a:t>
            </a:r>
          </a:p>
        </p:txBody>
      </p:sp>
      <p:sp>
        <p:nvSpPr>
          <p:cNvPr id="3" name="Content Placeholder 2">
            <a:extLst>
              <a:ext uri="{FF2B5EF4-FFF2-40B4-BE49-F238E27FC236}">
                <a16:creationId xmlns:a16="http://schemas.microsoft.com/office/drawing/2014/main" id="{538820E8-5B00-2420-F275-E2D41B87574B}"/>
              </a:ext>
            </a:extLst>
          </p:cNvPr>
          <p:cNvSpPr>
            <a:spLocks noGrp="1"/>
          </p:cNvSpPr>
          <p:nvPr>
            <p:ph idx="1"/>
          </p:nvPr>
        </p:nvSpPr>
        <p:spPr>
          <a:xfrm>
            <a:off x="1154954" y="2422358"/>
            <a:ext cx="9745657" cy="3597442"/>
          </a:xfrm>
        </p:spPr>
        <p:txBody>
          <a:bodyPr>
            <a:normAutofit fontScale="25000" lnSpcReduction="20000"/>
          </a:bodyPr>
          <a:lstStyle/>
          <a:p>
            <a:pPr marL="0" marR="0" indent="0">
              <a:lnSpc>
                <a:spcPct val="107000"/>
              </a:lnSpc>
              <a:spcBef>
                <a:spcPts val="0"/>
              </a:spcBef>
              <a:spcAft>
                <a:spcPts val="0"/>
              </a:spcAft>
              <a:buNone/>
            </a:pPr>
            <a:r>
              <a:rPr lang="en-US" sz="48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Full time employees will receive twenty paid personal days (“PTO”) per calendar year, which begin to accrue on January 1 of each year at a rate of 6.15 hours per biweekly pay period.  PTO will not accrue while an employee is absent from work on a leave of absence.  </a:t>
            </a:r>
            <a:endParaRPr lang="en-US" sz="4800" dirty="0">
              <a:effectLst/>
              <a:latin typeface="Candara" panose="020E0502030303020204" pitchFamily="34" charset="0"/>
              <a:ea typeface="Candara" panose="020E0502030303020204" pitchFamily="34" charset="0"/>
              <a:cs typeface="Times New Roman" panose="02020603050405020304" pitchFamily="18" charset="0"/>
            </a:endParaRPr>
          </a:p>
          <a:p>
            <a:pPr marL="0" marR="0" indent="0">
              <a:lnSpc>
                <a:spcPct val="107000"/>
              </a:lnSpc>
              <a:spcBef>
                <a:spcPts val="0"/>
              </a:spcBef>
              <a:spcAft>
                <a:spcPts val="0"/>
              </a:spcAft>
              <a:buNone/>
            </a:pPr>
            <a:r>
              <a:rPr lang="en-US" sz="48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 </a:t>
            </a:r>
            <a:endParaRPr lang="en-US" sz="4800" dirty="0">
              <a:effectLst/>
              <a:latin typeface="Candara" panose="020E0502030303020204" pitchFamily="34" charset="0"/>
              <a:ea typeface="Candara" panose="020E0502030303020204" pitchFamily="34" charset="0"/>
              <a:cs typeface="Times New Roman" panose="02020603050405020304" pitchFamily="18" charset="0"/>
            </a:endParaRPr>
          </a:p>
          <a:p>
            <a:pPr marL="0" marR="0" indent="0">
              <a:lnSpc>
                <a:spcPct val="107000"/>
              </a:lnSpc>
              <a:spcBef>
                <a:spcPts val="0"/>
              </a:spcBef>
              <a:spcAft>
                <a:spcPts val="0"/>
              </a:spcAft>
              <a:buNone/>
            </a:pPr>
            <a:r>
              <a:rPr lang="en-US" sz="48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PTO may be used for any purpose, including vacations, sicknesses or injuries (of the employee or the employee’s relatives), birthdays, doctor’s appointments, etc.  While Company encourages employees to use PTO during the year, accrued but unused PTO will be paid out at the end of each calendar year or when an employee’s employment with Company ends.</a:t>
            </a:r>
            <a:endParaRPr lang="en-US" sz="4800" dirty="0">
              <a:effectLst/>
              <a:latin typeface="Candara" panose="020E0502030303020204" pitchFamily="34" charset="0"/>
              <a:ea typeface="Candara" panose="020E0502030303020204" pitchFamily="34" charset="0"/>
              <a:cs typeface="Times New Roman" panose="02020603050405020304" pitchFamily="18" charset="0"/>
            </a:endParaRPr>
          </a:p>
          <a:p>
            <a:pPr marL="0" marR="0" indent="0">
              <a:lnSpc>
                <a:spcPct val="107000"/>
              </a:lnSpc>
              <a:spcBef>
                <a:spcPts val="0"/>
              </a:spcBef>
              <a:spcAft>
                <a:spcPts val="0"/>
              </a:spcAft>
              <a:buNone/>
            </a:pPr>
            <a:r>
              <a:rPr lang="en-US" sz="48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 </a:t>
            </a:r>
            <a:endParaRPr lang="en-US" sz="4800" dirty="0">
              <a:effectLst/>
              <a:latin typeface="Candara" panose="020E0502030303020204" pitchFamily="34" charset="0"/>
              <a:ea typeface="Candara" panose="020E0502030303020204" pitchFamily="34" charset="0"/>
              <a:cs typeface="Times New Roman" panose="02020603050405020304" pitchFamily="18" charset="0"/>
            </a:endParaRPr>
          </a:p>
          <a:p>
            <a:pPr marL="0" marR="0" indent="0">
              <a:lnSpc>
                <a:spcPct val="107000"/>
              </a:lnSpc>
              <a:spcBef>
                <a:spcPts val="0"/>
              </a:spcBef>
              <a:spcAft>
                <a:spcPts val="0"/>
              </a:spcAft>
              <a:buNone/>
            </a:pPr>
            <a:r>
              <a:rPr lang="en-US" sz="48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When using PTO days, employees will be paid at a rate equal to their current straight time rate using a 40 hour work week.   PTO will not be utilized in determining an employee’s eligibility for overtime compensation.  Employees must use PTO in four or eight hour increments.  The maximum amount of PTO that employees can take at one time is</a:t>
            </a:r>
            <a:r>
              <a:rPr lang="en-US" sz="4800" dirty="0">
                <a:solidFill>
                  <a:srgbClr val="000000"/>
                </a:solidFill>
                <a:effectLst/>
                <a:latin typeface="Candara" panose="020E0502030303020204" pitchFamily="34" charset="0"/>
                <a:ea typeface="Candara" panose="020E0502030303020204" pitchFamily="34" charset="0"/>
                <a:cs typeface="Times New Roman" panose="02020603050405020304" pitchFamily="18" charset="0"/>
              </a:rPr>
              <a:t> </a:t>
            </a:r>
            <a:r>
              <a:rPr lang="en-US" sz="48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40 hours.</a:t>
            </a:r>
            <a:endParaRPr lang="en-US" sz="4800" dirty="0">
              <a:effectLst/>
              <a:latin typeface="Candara" panose="020E0502030303020204" pitchFamily="34" charset="0"/>
              <a:ea typeface="Candara" panose="020E0502030303020204" pitchFamily="34" charset="0"/>
              <a:cs typeface="Times New Roman" panose="02020603050405020304" pitchFamily="18" charset="0"/>
            </a:endParaRPr>
          </a:p>
          <a:p>
            <a:pPr marL="0" marR="0" indent="0">
              <a:lnSpc>
                <a:spcPct val="107000"/>
              </a:lnSpc>
              <a:spcBef>
                <a:spcPts val="0"/>
              </a:spcBef>
              <a:spcAft>
                <a:spcPts val="0"/>
              </a:spcAft>
              <a:buNone/>
            </a:pPr>
            <a:r>
              <a:rPr lang="en-US" sz="48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 </a:t>
            </a:r>
            <a:endParaRPr lang="en-US" sz="4800" dirty="0">
              <a:effectLst/>
              <a:latin typeface="Candara" panose="020E0502030303020204" pitchFamily="34" charset="0"/>
              <a:ea typeface="Candara" panose="020E0502030303020204" pitchFamily="34" charset="0"/>
              <a:cs typeface="Times New Roman" panose="02020603050405020304" pitchFamily="18" charset="0"/>
            </a:endParaRPr>
          </a:p>
          <a:p>
            <a:pPr marL="0" marR="0" indent="0">
              <a:spcBef>
                <a:spcPts val="0"/>
              </a:spcBef>
              <a:spcAft>
                <a:spcPts val="0"/>
              </a:spcAft>
              <a:buNone/>
            </a:pPr>
            <a:r>
              <a:rPr lang="en-US" sz="4800" dirty="0">
                <a:solidFill>
                  <a:srgbClr val="222222"/>
                </a:solidFill>
                <a:effectLst/>
                <a:latin typeface="Candara" panose="020E0502030303020204" pitchFamily="34" charset="0"/>
                <a:ea typeface="Times New Roman" panose="02020603050405020304" pitchFamily="18" charset="0"/>
              </a:rPr>
              <a:t>It is important for employees to notify Company of planned use of PTO for vacation or any other known absence exceeding three days as soon as possible, and in no case later than one week  prior</a:t>
            </a:r>
            <a:r>
              <a:rPr lang="en-US" sz="4800" dirty="0">
                <a:solidFill>
                  <a:srgbClr val="000000"/>
                </a:solidFill>
                <a:effectLst/>
                <a:latin typeface="Candara" panose="020E0502030303020204" pitchFamily="34" charset="0"/>
                <a:ea typeface="Candara" panose="020E0502030303020204" pitchFamily="34" charset="0"/>
                <a:cs typeface="Times New Roman" panose="02020603050405020304" pitchFamily="18" charset="0"/>
              </a:rPr>
              <a:t> </a:t>
            </a:r>
            <a:r>
              <a:rPr lang="en-US" sz="4800" dirty="0">
                <a:solidFill>
                  <a:srgbClr val="222222"/>
                </a:solidFill>
                <a:effectLst/>
                <a:latin typeface="Candara" panose="020E0502030303020204" pitchFamily="34" charset="0"/>
                <a:ea typeface="Times New Roman" panose="02020603050405020304" pitchFamily="18" charset="0"/>
              </a:rPr>
              <a:t> to the date they wish to take the absence.  Company reserves the right to deny a request for a PTO absence exceeding three days in its sole discretion if an employee’s absence during the requested time would interfere with the effective operation of Company.  If different employees request PTO absences during the same time period, Company’s needs will be paramount, but we will attempt to provide a solution that is agreeable to both  Company and the employees.  </a:t>
            </a:r>
          </a:p>
          <a:p>
            <a:pPr marL="0" marR="0" indent="0">
              <a:lnSpc>
                <a:spcPct val="107000"/>
              </a:lnSpc>
              <a:spcBef>
                <a:spcPts val="0"/>
              </a:spcBef>
              <a:spcAft>
                <a:spcPts val="0"/>
              </a:spcAft>
              <a:buNone/>
            </a:pPr>
            <a:r>
              <a:rPr lang="en-US" sz="48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 </a:t>
            </a:r>
            <a:endParaRPr lang="en-US" sz="4800" dirty="0">
              <a:effectLst/>
              <a:latin typeface="Candara" panose="020E0502030303020204" pitchFamily="34" charset="0"/>
              <a:ea typeface="Candara" panose="020E0502030303020204" pitchFamily="34" charset="0"/>
              <a:cs typeface="Times New Roman" panose="02020603050405020304" pitchFamily="18" charset="0"/>
            </a:endParaRPr>
          </a:p>
          <a:p>
            <a:pPr marL="0" marR="0" indent="0">
              <a:lnSpc>
                <a:spcPct val="107000"/>
              </a:lnSpc>
              <a:spcBef>
                <a:spcPts val="0"/>
              </a:spcBef>
              <a:spcAft>
                <a:spcPts val="0"/>
              </a:spcAft>
              <a:buNone/>
            </a:pPr>
            <a:r>
              <a:rPr lang="en-US" sz="48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If the reason for an employee’s need to use PTO for absence of three days or less is known in advance (i.e., a doctor’s appointment, a short trip, etc.), the employee must notify</a:t>
            </a:r>
            <a:r>
              <a:rPr lang="en-US" sz="4800" dirty="0">
                <a:solidFill>
                  <a:srgbClr val="000000"/>
                </a:solidFill>
                <a:effectLst/>
                <a:latin typeface="Candara" panose="020E0502030303020204" pitchFamily="34" charset="0"/>
                <a:ea typeface="Candara" panose="020E0502030303020204" pitchFamily="34" charset="0"/>
                <a:cs typeface="Times New Roman" panose="02020603050405020304" pitchFamily="18" charset="0"/>
              </a:rPr>
              <a:t> </a:t>
            </a:r>
            <a:r>
              <a:rPr lang="en-US" sz="48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 Company at least one week in advance of the absence.  If an employee needs to use PTO due to illness or another reason that cannot be anticipated in advance, the employee must notify Company via telephone as soon as is practicable and provide a reason for the absence and the estimated length of the absence</a:t>
            </a:r>
            <a:endParaRPr lang="en-US" dirty="0"/>
          </a:p>
        </p:txBody>
      </p:sp>
    </p:spTree>
    <p:extLst>
      <p:ext uri="{BB962C8B-B14F-4D97-AF65-F5344CB8AC3E}">
        <p14:creationId xmlns:p14="http://schemas.microsoft.com/office/powerpoint/2010/main" val="1080012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61B00-915A-283F-0E80-4A6C2A2EF5B1}"/>
              </a:ext>
            </a:extLst>
          </p:cNvPr>
          <p:cNvSpPr>
            <a:spLocks noGrp="1"/>
          </p:cNvSpPr>
          <p:nvPr>
            <p:ph type="title"/>
          </p:nvPr>
        </p:nvSpPr>
        <p:spPr/>
        <p:txBody>
          <a:bodyPr/>
          <a:lstStyle/>
          <a:p>
            <a:r>
              <a:rPr lang="en-US" dirty="0">
                <a:latin typeface="Candara" panose="020E0502030303020204" pitchFamily="34" charset="0"/>
              </a:rPr>
              <a:t>HYPOTHETICAL # 2</a:t>
            </a:r>
          </a:p>
        </p:txBody>
      </p:sp>
      <p:sp>
        <p:nvSpPr>
          <p:cNvPr id="3" name="Content Placeholder 2">
            <a:extLst>
              <a:ext uri="{FF2B5EF4-FFF2-40B4-BE49-F238E27FC236}">
                <a16:creationId xmlns:a16="http://schemas.microsoft.com/office/drawing/2014/main" id="{A9B351B4-2590-8F2B-56CE-F9674263B35E}"/>
              </a:ext>
            </a:extLst>
          </p:cNvPr>
          <p:cNvSpPr>
            <a:spLocks noGrp="1"/>
          </p:cNvSpPr>
          <p:nvPr>
            <p:ph idx="1"/>
          </p:nvPr>
        </p:nvSpPr>
        <p:spPr>
          <a:xfrm>
            <a:off x="1435691" y="2322763"/>
            <a:ext cx="8825659" cy="3957320"/>
          </a:xfrm>
        </p:spPr>
        <p:txBody>
          <a:bodyPr>
            <a:noAutofit/>
          </a:bodyPr>
          <a:lstStyle/>
          <a:p>
            <a:pPr marL="0" marR="0" indent="0">
              <a:lnSpc>
                <a:spcPct val="107000"/>
              </a:lnSpc>
              <a:spcBef>
                <a:spcPts val="0"/>
              </a:spcBef>
              <a:spcAft>
                <a:spcPts val="0"/>
              </a:spcAft>
              <a:buNone/>
            </a:pPr>
            <a:r>
              <a:rPr lang="en-US" sz="12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Full time employees will begin accruing paid vacation days at the start of their employment, but they will not be eligible for paid vacation days until they have completed one year of continuous employment.  Between their first and sixth year of continuous full time employment, employees will accrue 0.83 vacation days per month of employment, or two weeks (10 days) of paid vacation per year.  After seven years of continuous, full time employment, employees will accrue 1.25 vacation days per month of employment, or three weeks (15 days) of paid vacation per year.  </a:t>
            </a:r>
            <a:endParaRPr lang="en-US" sz="1200" dirty="0">
              <a:effectLst/>
              <a:latin typeface="Candara" panose="020E0502030303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2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 </a:t>
            </a:r>
            <a:endParaRPr lang="en-US" sz="1200" dirty="0">
              <a:effectLst/>
              <a:latin typeface="Candara" panose="020E0502030303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2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When using vacation days, employees will be paid at a rate equal to their current straight time rate using a 40 hour work week.  Vacation time will not be utilized in determining an employee’s eligibility for overtime compensation.  Paid sick/personal days and vacation benefits will not accrue while an employee is on vacation.</a:t>
            </a:r>
            <a:endParaRPr lang="en-US" sz="1200" dirty="0">
              <a:effectLst/>
              <a:latin typeface="Candara" panose="020E0502030303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2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 </a:t>
            </a:r>
            <a:endParaRPr lang="en-US" sz="1200" dirty="0">
              <a:effectLst/>
              <a:latin typeface="Candara" panose="020E0502030303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2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It is important for employees to request vacation time from Company as soon as they begin planning their vacation, and in no case later than three months prior to the date they wish to take the vacation.  Company reserves the right to deny a request for vacation in its sole discretion if an employee’s absence during the requested time would interfere with the effective operation of Company.  Except in extraordinary circumstances, Company will not approve requests for vacation that exceed two consecutive weeks in length.</a:t>
            </a:r>
            <a:endParaRPr lang="en-US" sz="1200" dirty="0">
              <a:effectLst/>
              <a:latin typeface="Candara" panose="020E0502030303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2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 </a:t>
            </a:r>
            <a:endParaRPr lang="en-US" sz="1200" dirty="0">
              <a:effectLst/>
              <a:latin typeface="Candara" panose="020E0502030303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2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Employees are highly encouraged </a:t>
            </a:r>
            <a:r>
              <a:rPr lang="en-US" sz="1200" i="1"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not</a:t>
            </a:r>
            <a:r>
              <a:rPr lang="en-US" sz="12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 to take time off during their first year of employment, but Company understands that new employees may have prior commitments that force them to be away from the office.  If that is the case, we try to accommodate employees’ plans and will work with them regarding same, but any time off will be unpaid.</a:t>
            </a:r>
            <a:endParaRPr lang="en-US" sz="1200" dirty="0">
              <a:effectLst/>
              <a:latin typeface="Candara" panose="020E0502030303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2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 </a:t>
            </a:r>
            <a:endParaRPr lang="en-US" sz="1200" dirty="0">
              <a:effectLst/>
              <a:latin typeface="Candara" panose="020E0502030303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2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t>Vacation time must be used within one year after the date that it is earned.  Unused vacation time will not be carried over. </a:t>
            </a:r>
            <a:endParaRPr lang="en-US" sz="1200" dirty="0">
              <a:effectLst/>
              <a:latin typeface="Candara" panose="020E0502030303020204" pitchFamily="34" charset="0"/>
              <a:ea typeface="Calibri" panose="020F0502020204030204" pitchFamily="34" charset="0"/>
              <a:cs typeface="Arial" panose="020B0604020202020204" pitchFamily="34" charset="0"/>
            </a:endParaRPr>
          </a:p>
          <a:p>
            <a:pPr marL="0" indent="0">
              <a:buNone/>
            </a:pPr>
            <a:br>
              <a:rPr lang="en-US" sz="1200" dirty="0">
                <a:solidFill>
                  <a:srgbClr val="222222"/>
                </a:solidFill>
                <a:effectLst/>
                <a:latin typeface="Candara" panose="020E0502030303020204" pitchFamily="34" charset="0"/>
                <a:ea typeface="Times New Roman" panose="02020603050405020304" pitchFamily="18" charset="0"/>
                <a:cs typeface="Times New Roman" panose="02020603050405020304" pitchFamily="18" charset="0"/>
              </a:rPr>
            </a:br>
            <a:endParaRPr lang="en-US" sz="1200" dirty="0">
              <a:latin typeface="Candara" panose="020E0502030303020204" pitchFamily="34" charset="0"/>
            </a:endParaRPr>
          </a:p>
        </p:txBody>
      </p:sp>
    </p:spTree>
    <p:extLst>
      <p:ext uri="{BB962C8B-B14F-4D97-AF65-F5344CB8AC3E}">
        <p14:creationId xmlns:p14="http://schemas.microsoft.com/office/powerpoint/2010/main" val="1247180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AD9FC-F409-0C58-5B5D-BF59EA6A7AEA}"/>
              </a:ext>
            </a:extLst>
          </p:cNvPr>
          <p:cNvSpPr>
            <a:spLocks noGrp="1"/>
          </p:cNvSpPr>
          <p:nvPr>
            <p:ph type="title"/>
          </p:nvPr>
        </p:nvSpPr>
        <p:spPr/>
        <p:txBody>
          <a:bodyPr/>
          <a:lstStyle/>
          <a:p>
            <a:pPr>
              <a:tabLst>
                <a:tab pos="974725" algn="l"/>
              </a:tabLst>
            </a:pPr>
            <a:r>
              <a:rPr lang="en-US" dirty="0">
                <a:latin typeface="Candara" panose="020E0502030303020204" pitchFamily="34" charset="0"/>
              </a:rPr>
              <a:t>WAIT, THERE’S MORE LEAVE REQUIREMENTS!</a:t>
            </a:r>
          </a:p>
        </p:txBody>
      </p:sp>
      <p:sp>
        <p:nvSpPr>
          <p:cNvPr id="3" name="Content Placeholder 2">
            <a:extLst>
              <a:ext uri="{FF2B5EF4-FFF2-40B4-BE49-F238E27FC236}">
                <a16:creationId xmlns:a16="http://schemas.microsoft.com/office/drawing/2014/main" id="{09426E4B-6FC6-6908-8C07-AC886BF4782B}"/>
              </a:ext>
            </a:extLst>
          </p:cNvPr>
          <p:cNvSpPr>
            <a:spLocks noGrp="1"/>
          </p:cNvSpPr>
          <p:nvPr>
            <p:ph idx="1"/>
          </p:nvPr>
        </p:nvSpPr>
        <p:spPr/>
        <p:txBody>
          <a:bodyPr/>
          <a:lstStyle/>
          <a:p>
            <a:pPr>
              <a:buFont typeface="Wingdings" panose="05000000000000000000" pitchFamily="2" charset="2"/>
              <a:buChar char="§"/>
            </a:pPr>
            <a:r>
              <a:rPr lang="en-US" b="1" dirty="0">
                <a:latin typeface="Candara" panose="020E0502030303020204" pitchFamily="34" charset="0"/>
              </a:rPr>
              <a:t>VESSA </a:t>
            </a:r>
            <a:r>
              <a:rPr lang="en-US" dirty="0">
                <a:latin typeface="Candara" panose="020E0502030303020204" pitchFamily="34" charset="0"/>
              </a:rPr>
              <a:t>– up to two weeks of unpaid leave for bereavement after family or household member killed in crime of violence.</a:t>
            </a:r>
          </a:p>
          <a:p>
            <a:pPr>
              <a:buFont typeface="Wingdings" panose="05000000000000000000" pitchFamily="2" charset="2"/>
              <a:buChar char="§"/>
            </a:pPr>
            <a:r>
              <a:rPr lang="en-US" b="1" dirty="0">
                <a:latin typeface="Candara" panose="020E0502030303020204" pitchFamily="34" charset="0"/>
              </a:rPr>
              <a:t>Child Extended Bereavement Act </a:t>
            </a:r>
            <a:r>
              <a:rPr lang="en-US" dirty="0">
                <a:latin typeface="Candara" panose="020E0502030303020204" pitchFamily="34" charset="0"/>
              </a:rPr>
              <a:t>– if employer employs at least 50 employees, employees entitled to six weeks unpaid leave if employee’s child commits suicide or is murdered.</a:t>
            </a:r>
          </a:p>
          <a:p>
            <a:pPr>
              <a:buFont typeface="Wingdings" panose="05000000000000000000" pitchFamily="2" charset="2"/>
              <a:buChar char="§"/>
            </a:pPr>
            <a:r>
              <a:rPr lang="en-US" b="1" dirty="0">
                <a:latin typeface="Candara" panose="020E0502030303020204" pitchFamily="34" charset="0"/>
              </a:rPr>
              <a:t>Blood and Organ Donation Leave Act </a:t>
            </a:r>
            <a:r>
              <a:rPr lang="en-US" dirty="0">
                <a:latin typeface="Candara" panose="020E0502030303020204" pitchFamily="34" charset="0"/>
              </a:rPr>
              <a:t>– for employers who employ over 50 employees, full time employees who have been employed for at least 6 months may take one hour of time off every 56 days to donate blood, or up to 10 days to donate an organ if employer approves.  Leave is paid.</a:t>
            </a:r>
          </a:p>
          <a:p>
            <a:pPr>
              <a:buFont typeface="Wingdings" panose="05000000000000000000" pitchFamily="2" charset="2"/>
              <a:buChar char="§"/>
            </a:pPr>
            <a:r>
              <a:rPr lang="en-US" b="1" dirty="0">
                <a:latin typeface="Candara" panose="020E0502030303020204" pitchFamily="34" charset="0"/>
              </a:rPr>
              <a:t>Cook County and Chicago ordinances</a:t>
            </a:r>
          </a:p>
        </p:txBody>
      </p:sp>
    </p:spTree>
    <p:extLst>
      <p:ext uri="{BB962C8B-B14F-4D97-AF65-F5344CB8AC3E}">
        <p14:creationId xmlns:p14="http://schemas.microsoft.com/office/powerpoint/2010/main" val="234096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4CE3A-D1A5-6823-A22B-CCDE25767E2B}"/>
              </a:ext>
            </a:extLst>
          </p:cNvPr>
          <p:cNvSpPr>
            <a:spLocks noGrp="1"/>
          </p:cNvSpPr>
          <p:nvPr>
            <p:ph type="title"/>
          </p:nvPr>
        </p:nvSpPr>
        <p:spPr/>
        <p:txBody>
          <a:bodyPr/>
          <a:lstStyle/>
          <a:p>
            <a:r>
              <a:rPr lang="en-US" dirty="0">
                <a:latin typeface="Candara" panose="020E0502030303020204" pitchFamily="34" charset="0"/>
              </a:rPr>
              <a:t>MINIMUM WAGE IS GOING UP	</a:t>
            </a:r>
          </a:p>
        </p:txBody>
      </p:sp>
      <p:sp>
        <p:nvSpPr>
          <p:cNvPr id="3" name="Content Placeholder 2">
            <a:extLst>
              <a:ext uri="{FF2B5EF4-FFF2-40B4-BE49-F238E27FC236}">
                <a16:creationId xmlns:a16="http://schemas.microsoft.com/office/drawing/2014/main" id="{09FB79A2-E0BD-98E5-A5F4-BA202BDA440A}"/>
              </a:ext>
            </a:extLst>
          </p:cNvPr>
          <p:cNvSpPr>
            <a:spLocks noGrp="1"/>
          </p:cNvSpPr>
          <p:nvPr>
            <p:ph idx="1"/>
          </p:nvPr>
        </p:nvSpPr>
        <p:spPr>
          <a:xfrm>
            <a:off x="1154954" y="4419600"/>
            <a:ext cx="8825659" cy="1600200"/>
          </a:xfrm>
        </p:spPr>
        <p:txBody>
          <a:bodyPr/>
          <a:lstStyle/>
          <a:p>
            <a:pPr>
              <a:buFont typeface="Wingdings" panose="05000000000000000000" pitchFamily="2" charset="2"/>
              <a:buChar char="§"/>
            </a:pPr>
            <a:r>
              <a:rPr lang="en-US" b="1" dirty="0">
                <a:latin typeface="Candara" panose="020E0502030303020204" pitchFamily="34" charset="0"/>
              </a:rPr>
              <a:t>$14/hr. </a:t>
            </a:r>
            <a:r>
              <a:rPr lang="en-US" dirty="0">
                <a:latin typeface="Candara" panose="020E0502030303020204" pitchFamily="34" charset="0"/>
              </a:rPr>
              <a:t>for non-tipped workers</a:t>
            </a:r>
          </a:p>
          <a:p>
            <a:pPr>
              <a:buFont typeface="Wingdings" panose="05000000000000000000" pitchFamily="2" charset="2"/>
              <a:buChar char="§"/>
            </a:pPr>
            <a:r>
              <a:rPr lang="en-US" b="1" dirty="0">
                <a:latin typeface="Candara" panose="020E0502030303020204" pitchFamily="34" charset="0"/>
              </a:rPr>
              <a:t>$8.40/hr. </a:t>
            </a:r>
            <a:r>
              <a:rPr lang="en-US" dirty="0">
                <a:latin typeface="Candara" panose="020E0502030303020204" pitchFamily="34" charset="0"/>
              </a:rPr>
              <a:t>for tipped workers</a:t>
            </a:r>
          </a:p>
          <a:p>
            <a:pPr>
              <a:buFont typeface="Wingdings" panose="05000000000000000000" pitchFamily="2" charset="2"/>
              <a:buChar char="§"/>
            </a:pPr>
            <a:r>
              <a:rPr lang="en-US" dirty="0">
                <a:latin typeface="Candara" panose="020E0502030303020204" pitchFamily="34" charset="0"/>
              </a:rPr>
              <a:t>Higher for federal contractors and Chicago employers.</a:t>
            </a:r>
          </a:p>
          <a:p>
            <a:pPr>
              <a:buFont typeface="Wingdings" panose="05000000000000000000" pitchFamily="2" charset="2"/>
              <a:buChar char="§"/>
            </a:pPr>
            <a:r>
              <a:rPr lang="en-US" dirty="0">
                <a:latin typeface="Candara" panose="020E0502030303020204" pitchFamily="34" charset="0"/>
              </a:rPr>
              <a:t>Notices must be posted electronically.</a:t>
            </a:r>
          </a:p>
        </p:txBody>
      </p:sp>
      <p:pic>
        <p:nvPicPr>
          <p:cNvPr id="4100" name="Picture 4">
            <a:hlinkClick r:id="rId2"/>
            <a:extLst>
              <a:ext uri="{FF2B5EF4-FFF2-40B4-BE49-F238E27FC236}">
                <a16:creationId xmlns:a16="http://schemas.microsoft.com/office/drawing/2014/main" id="{D920EF95-63F3-3E23-62A1-F58B10540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358" y="2294021"/>
            <a:ext cx="4275221" cy="212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31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51108-CF62-0062-E033-0E3C49123CB8}"/>
              </a:ext>
            </a:extLst>
          </p:cNvPr>
          <p:cNvSpPr>
            <a:spLocks noGrp="1"/>
          </p:cNvSpPr>
          <p:nvPr>
            <p:ph type="title"/>
          </p:nvPr>
        </p:nvSpPr>
        <p:spPr/>
        <p:txBody>
          <a:bodyPr/>
          <a:lstStyle/>
          <a:p>
            <a:r>
              <a:rPr lang="en-US" dirty="0">
                <a:latin typeface="Candara" panose="020E0502030303020204" pitchFamily="34" charset="0"/>
              </a:rPr>
              <a:t>TRANSPORTATION BENEFITS PROGRAM</a:t>
            </a:r>
          </a:p>
        </p:txBody>
      </p:sp>
      <p:sp>
        <p:nvSpPr>
          <p:cNvPr id="3" name="Content Placeholder 2">
            <a:extLst>
              <a:ext uri="{FF2B5EF4-FFF2-40B4-BE49-F238E27FC236}">
                <a16:creationId xmlns:a16="http://schemas.microsoft.com/office/drawing/2014/main" id="{6E663268-11AC-7D93-A0DF-BAA0328C3BFB}"/>
              </a:ext>
            </a:extLst>
          </p:cNvPr>
          <p:cNvSpPr>
            <a:spLocks noGrp="1"/>
          </p:cNvSpPr>
          <p:nvPr>
            <p:ph idx="1"/>
          </p:nvPr>
        </p:nvSpPr>
        <p:spPr/>
        <p:txBody>
          <a:bodyPr/>
          <a:lstStyle/>
          <a:p>
            <a:pPr>
              <a:buFont typeface="Wingdings" panose="05000000000000000000" pitchFamily="2" charset="2"/>
              <a:buChar char="§"/>
            </a:pPr>
            <a:r>
              <a:rPr lang="en-US" dirty="0">
                <a:latin typeface="Candara" panose="020E0502030303020204" pitchFamily="34" charset="0"/>
              </a:rPr>
              <a:t>Applies to any employer with </a:t>
            </a:r>
            <a:r>
              <a:rPr lang="en-US" b="1" u="sng" dirty="0">
                <a:latin typeface="Candara" panose="020E0502030303020204" pitchFamily="34" charset="0"/>
              </a:rPr>
              <a:t>more than 50 employees</a:t>
            </a:r>
          </a:p>
          <a:p>
            <a:pPr>
              <a:buFont typeface="Wingdings" panose="05000000000000000000" pitchFamily="2" charset="2"/>
              <a:buChar char="§"/>
            </a:pPr>
            <a:r>
              <a:rPr lang="en-US" dirty="0">
                <a:latin typeface="Candara" panose="020E0502030303020204" pitchFamily="34" charset="0"/>
              </a:rPr>
              <a:t>Covers Cook County, Frankfort Township, New Lenox Township and Joliet Township.</a:t>
            </a:r>
          </a:p>
          <a:p>
            <a:pPr>
              <a:buFont typeface="Wingdings" panose="05000000000000000000" pitchFamily="2" charset="2"/>
              <a:buChar char="§"/>
            </a:pPr>
            <a:r>
              <a:rPr lang="en-US" dirty="0">
                <a:latin typeface="Candara" panose="020E0502030303020204" pitchFamily="34" charset="0"/>
              </a:rPr>
              <a:t>Covered employers must provide employees working </a:t>
            </a:r>
            <a:r>
              <a:rPr lang="en-US" b="1" u="sng" dirty="0">
                <a:latin typeface="Candara" panose="020E0502030303020204" pitchFamily="34" charset="0"/>
              </a:rPr>
              <a:t>at least 35 hours per week </a:t>
            </a:r>
            <a:r>
              <a:rPr lang="en-US" dirty="0">
                <a:latin typeface="Candara" panose="020E0502030303020204" pitchFamily="34" charset="0"/>
              </a:rPr>
              <a:t>with pre-tax commuter benefit allowing them to purchase transit pass.</a:t>
            </a:r>
          </a:p>
        </p:txBody>
      </p:sp>
    </p:spTree>
    <p:extLst>
      <p:ext uri="{BB962C8B-B14F-4D97-AF65-F5344CB8AC3E}">
        <p14:creationId xmlns:p14="http://schemas.microsoft.com/office/powerpoint/2010/main" val="249089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1C296-9034-B7CB-6BBA-38C476FD31F7}"/>
              </a:ext>
            </a:extLst>
          </p:cNvPr>
          <p:cNvSpPr>
            <a:spLocks noGrp="1"/>
          </p:cNvSpPr>
          <p:nvPr>
            <p:ph type="title"/>
          </p:nvPr>
        </p:nvSpPr>
        <p:spPr/>
        <p:txBody>
          <a:bodyPr/>
          <a:lstStyle/>
          <a:p>
            <a:r>
              <a:rPr lang="en-US" dirty="0">
                <a:latin typeface="Candara" panose="020E0502030303020204" pitchFamily="34" charset="0"/>
              </a:rPr>
              <a:t>NEW RIGHTS FOR TEMPORARY WORKERS</a:t>
            </a:r>
          </a:p>
        </p:txBody>
      </p:sp>
      <p:sp>
        <p:nvSpPr>
          <p:cNvPr id="3" name="Content Placeholder 2">
            <a:extLst>
              <a:ext uri="{FF2B5EF4-FFF2-40B4-BE49-F238E27FC236}">
                <a16:creationId xmlns:a16="http://schemas.microsoft.com/office/drawing/2014/main" id="{B1329326-6889-55B8-C31A-5314109EE4EF}"/>
              </a:ext>
            </a:extLst>
          </p:cNvPr>
          <p:cNvSpPr>
            <a:spLocks noGrp="1"/>
          </p:cNvSpPr>
          <p:nvPr>
            <p:ph idx="1"/>
          </p:nvPr>
        </p:nvSpPr>
        <p:spPr/>
        <p:txBody>
          <a:bodyPr/>
          <a:lstStyle/>
          <a:p>
            <a:pPr>
              <a:buFont typeface="Wingdings" panose="05000000000000000000" pitchFamily="2" charset="2"/>
              <a:buChar char="§"/>
            </a:pPr>
            <a:r>
              <a:rPr lang="en-US" b="1" u="sng" dirty="0">
                <a:latin typeface="Candara" panose="020E0502030303020204" pitchFamily="34" charset="0"/>
              </a:rPr>
              <a:t>After 90 days </a:t>
            </a:r>
            <a:r>
              <a:rPr lang="en-US" dirty="0">
                <a:latin typeface="Candara" panose="020E0502030303020204" pitchFamily="34" charset="0"/>
              </a:rPr>
              <a:t>of temporary employment at an assignment, temporary work is entitled to be paid and to receive the same benefits as the </a:t>
            </a:r>
            <a:r>
              <a:rPr lang="en-US" b="1" u="sng" dirty="0">
                <a:latin typeface="Candara" panose="020E0502030303020204" pitchFamily="34" charset="0"/>
              </a:rPr>
              <a:t>lowest paid equivalent worker directly hired</a:t>
            </a:r>
            <a:r>
              <a:rPr lang="en-US" dirty="0">
                <a:latin typeface="Candara" panose="020E0502030303020204" pitchFamily="34" charset="0"/>
              </a:rPr>
              <a:t> by the employer.</a:t>
            </a:r>
          </a:p>
          <a:p>
            <a:pPr>
              <a:buFont typeface="Wingdings" panose="05000000000000000000" pitchFamily="2" charset="2"/>
              <a:buChar char="§"/>
            </a:pPr>
            <a:r>
              <a:rPr lang="en-US" dirty="0">
                <a:latin typeface="Candara" panose="020E0502030303020204" pitchFamily="34" charset="0"/>
              </a:rPr>
              <a:t>Temporary service can </a:t>
            </a:r>
            <a:r>
              <a:rPr lang="en-US" b="1" u="sng" dirty="0">
                <a:latin typeface="Candara" panose="020E0502030303020204" pitchFamily="34" charset="0"/>
              </a:rPr>
              <a:t>require</a:t>
            </a:r>
            <a:r>
              <a:rPr lang="en-US" dirty="0">
                <a:latin typeface="Candara" panose="020E0502030303020204" pitchFamily="34" charset="0"/>
              </a:rPr>
              <a:t> employers to provide this information.</a:t>
            </a:r>
          </a:p>
          <a:p>
            <a:pPr>
              <a:buFont typeface="Wingdings" panose="05000000000000000000" pitchFamily="2" charset="2"/>
              <a:buChar char="§"/>
            </a:pPr>
            <a:r>
              <a:rPr lang="en-US" dirty="0">
                <a:latin typeface="Candara" panose="020E0502030303020204" pitchFamily="34" charset="0"/>
              </a:rPr>
              <a:t>Expect rates to use temporary service to go up.</a:t>
            </a:r>
          </a:p>
          <a:p>
            <a:pPr>
              <a:buFont typeface="Wingdings" panose="05000000000000000000" pitchFamily="2" charset="2"/>
              <a:buChar char="§"/>
            </a:pPr>
            <a:r>
              <a:rPr lang="en-US" dirty="0">
                <a:latin typeface="Candara" panose="020E0502030303020204" pitchFamily="34" charset="0"/>
              </a:rPr>
              <a:t>“Interested party” given a right to sue temporary agency or employer for violations if it first goes to the Department of Labor.</a:t>
            </a:r>
          </a:p>
          <a:p>
            <a:pPr>
              <a:buFont typeface="Wingdings" panose="05000000000000000000" pitchFamily="2" charset="2"/>
              <a:buChar char="§"/>
            </a:pPr>
            <a:r>
              <a:rPr lang="en-US" dirty="0">
                <a:latin typeface="Candara" panose="020E0502030303020204" pitchFamily="34" charset="0"/>
              </a:rPr>
              <a:t>Significant penalties for violations.</a:t>
            </a:r>
          </a:p>
        </p:txBody>
      </p:sp>
    </p:spTree>
    <p:extLst>
      <p:ext uri="{BB962C8B-B14F-4D97-AF65-F5344CB8AC3E}">
        <p14:creationId xmlns:p14="http://schemas.microsoft.com/office/powerpoint/2010/main" val="18249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26A0F-B01D-DA64-1D92-B23B3CBA443C}"/>
              </a:ext>
            </a:extLst>
          </p:cNvPr>
          <p:cNvSpPr>
            <a:spLocks noGrp="1"/>
          </p:cNvSpPr>
          <p:nvPr>
            <p:ph type="title"/>
          </p:nvPr>
        </p:nvSpPr>
        <p:spPr/>
        <p:txBody>
          <a:bodyPr/>
          <a:lstStyle/>
          <a:p>
            <a:r>
              <a:rPr lang="en-US" dirty="0">
                <a:latin typeface="Candara" panose="020E0502030303020204" pitchFamily="34" charset="0"/>
              </a:rPr>
              <a:t>NEW PROTECTIONS FOR FREELANCERS</a:t>
            </a:r>
          </a:p>
        </p:txBody>
      </p:sp>
      <p:sp>
        <p:nvSpPr>
          <p:cNvPr id="3" name="Content Placeholder 2">
            <a:extLst>
              <a:ext uri="{FF2B5EF4-FFF2-40B4-BE49-F238E27FC236}">
                <a16:creationId xmlns:a16="http://schemas.microsoft.com/office/drawing/2014/main" id="{CC64CEEB-3AC1-B49E-1EE0-C72A07C7DCAF}"/>
              </a:ext>
            </a:extLst>
          </p:cNvPr>
          <p:cNvSpPr>
            <a:spLocks noGrp="1"/>
          </p:cNvSpPr>
          <p:nvPr>
            <p:ph idx="1"/>
          </p:nvPr>
        </p:nvSpPr>
        <p:spPr/>
        <p:txBody>
          <a:bodyPr/>
          <a:lstStyle/>
          <a:p>
            <a:pPr marL="457200" indent="-457200">
              <a:buFont typeface="Wingdings" panose="05000000000000000000" pitchFamily="2" charset="2"/>
              <a:buChar char="§"/>
            </a:pPr>
            <a:r>
              <a:rPr lang="en-US" dirty="0">
                <a:latin typeface="Candara" panose="020E0502030303020204" pitchFamily="34" charset="0"/>
              </a:rPr>
              <a:t>Covers any independent contractor who provides products or services worth </a:t>
            </a:r>
            <a:r>
              <a:rPr lang="en-US" b="1" u="sng" dirty="0">
                <a:latin typeface="Candara" panose="020E0502030303020204" pitchFamily="34" charset="0"/>
              </a:rPr>
              <a:t>at least $500 in a 120-day period</a:t>
            </a:r>
          </a:p>
          <a:p>
            <a:pPr marL="457200" indent="-457200">
              <a:buFont typeface="Wingdings" panose="05000000000000000000" pitchFamily="2" charset="2"/>
              <a:buChar char="§"/>
            </a:pPr>
            <a:r>
              <a:rPr lang="en-US" dirty="0">
                <a:latin typeface="Candara" panose="020E0502030303020204" pitchFamily="34" charset="0"/>
              </a:rPr>
              <a:t>Does not cover persons working in construction.</a:t>
            </a:r>
          </a:p>
          <a:p>
            <a:pPr marL="457200" indent="-457200">
              <a:buFont typeface="Wingdings" panose="05000000000000000000" pitchFamily="2" charset="2"/>
              <a:buChar char="§"/>
            </a:pPr>
            <a:r>
              <a:rPr lang="en-US" dirty="0">
                <a:latin typeface="Candara" panose="020E0502030303020204" pitchFamily="34" charset="0"/>
              </a:rPr>
              <a:t>Must provide written contract that gives names and contact information of both parties, products or services to be provided, the value of the products or services provided, deadlines to provide products or services and date when freelancer will be paid.</a:t>
            </a:r>
          </a:p>
          <a:p>
            <a:pPr marL="457200" indent="-457200">
              <a:buFont typeface="Wingdings" panose="05000000000000000000" pitchFamily="2" charset="2"/>
              <a:buChar char="§"/>
            </a:pPr>
            <a:r>
              <a:rPr lang="en-US" dirty="0">
                <a:latin typeface="Candara" panose="020E0502030303020204" pitchFamily="34" charset="0"/>
              </a:rPr>
              <a:t>Pay must be provided </a:t>
            </a:r>
            <a:r>
              <a:rPr lang="en-US" b="1" u="sng" dirty="0">
                <a:latin typeface="Candara" panose="020E0502030303020204" pitchFamily="34" charset="0"/>
              </a:rPr>
              <a:t>no later than 30 days after work completed</a:t>
            </a:r>
            <a:r>
              <a:rPr lang="en-US" dirty="0">
                <a:latin typeface="Candara" panose="020E0502030303020204" pitchFamily="34" charset="0"/>
              </a:rPr>
              <a:t>.</a:t>
            </a:r>
          </a:p>
        </p:txBody>
      </p:sp>
    </p:spTree>
    <p:extLst>
      <p:ext uri="{BB962C8B-B14F-4D97-AF65-F5344CB8AC3E}">
        <p14:creationId xmlns:p14="http://schemas.microsoft.com/office/powerpoint/2010/main" val="256172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E49B7-C685-D4AD-1810-AB48A584597D}"/>
              </a:ext>
            </a:extLst>
          </p:cNvPr>
          <p:cNvSpPr>
            <a:spLocks noGrp="1"/>
          </p:cNvSpPr>
          <p:nvPr>
            <p:ph type="title"/>
          </p:nvPr>
        </p:nvSpPr>
        <p:spPr/>
        <p:txBody>
          <a:bodyPr/>
          <a:lstStyle/>
          <a:p>
            <a:r>
              <a:rPr lang="en-US" dirty="0">
                <a:latin typeface="Candara" panose="020E0502030303020204" pitchFamily="34" charset="0"/>
              </a:rPr>
              <a:t>WITH A NEW YEAR COMES NEW OBLIGATIONS</a:t>
            </a:r>
          </a:p>
        </p:txBody>
      </p:sp>
      <p:sp>
        <p:nvSpPr>
          <p:cNvPr id="3" name="Content Placeholder 2">
            <a:extLst>
              <a:ext uri="{FF2B5EF4-FFF2-40B4-BE49-F238E27FC236}">
                <a16:creationId xmlns:a16="http://schemas.microsoft.com/office/drawing/2014/main" id="{803E73C3-A5D5-1507-6C21-B7C4A7C16877}"/>
              </a:ext>
            </a:extLst>
          </p:cNvPr>
          <p:cNvSpPr>
            <a:spLocks noGrp="1"/>
          </p:cNvSpPr>
          <p:nvPr>
            <p:ph idx="1"/>
          </p:nvPr>
        </p:nvSpPr>
        <p:spPr>
          <a:xfrm>
            <a:off x="1154954" y="4114800"/>
            <a:ext cx="8825659" cy="1905000"/>
          </a:xfrm>
        </p:spPr>
        <p:txBody>
          <a:bodyPr>
            <a:normAutofit lnSpcReduction="10000"/>
          </a:bodyPr>
          <a:lstStyle/>
          <a:p>
            <a:pPr>
              <a:buFont typeface="Wingdings" panose="05000000000000000000" pitchFamily="2" charset="2"/>
              <a:buChar char="§"/>
            </a:pPr>
            <a:r>
              <a:rPr lang="en-US" dirty="0">
                <a:latin typeface="Candara" panose="020E0502030303020204" pitchFamily="34" charset="0"/>
              </a:rPr>
              <a:t>Statutory Paid Leave</a:t>
            </a:r>
          </a:p>
          <a:p>
            <a:pPr>
              <a:buFont typeface="Wingdings" panose="05000000000000000000" pitchFamily="2" charset="2"/>
              <a:buChar char="§"/>
            </a:pPr>
            <a:r>
              <a:rPr lang="en-US" dirty="0">
                <a:latin typeface="Candara" panose="020E0502030303020204" pitchFamily="34" charset="0"/>
              </a:rPr>
              <a:t>Minimum Wage Increase</a:t>
            </a:r>
          </a:p>
          <a:p>
            <a:pPr>
              <a:buFont typeface="Wingdings" panose="05000000000000000000" pitchFamily="2" charset="2"/>
              <a:buChar char="§"/>
            </a:pPr>
            <a:r>
              <a:rPr lang="en-US" dirty="0">
                <a:latin typeface="Candara" panose="020E0502030303020204" pitchFamily="34" charset="0"/>
              </a:rPr>
              <a:t>New Protections for Temporary and Freelance Workers</a:t>
            </a:r>
          </a:p>
          <a:p>
            <a:pPr>
              <a:buFont typeface="Wingdings" panose="05000000000000000000" pitchFamily="2" charset="2"/>
              <a:buChar char="§"/>
            </a:pPr>
            <a:r>
              <a:rPr lang="en-US" dirty="0">
                <a:latin typeface="Candara" panose="020E0502030303020204" pitchFamily="34" charset="0"/>
              </a:rPr>
              <a:t>Other Types of Leave Requirements</a:t>
            </a:r>
          </a:p>
          <a:p>
            <a:pPr>
              <a:buFont typeface="Wingdings" panose="05000000000000000000" pitchFamily="2" charset="2"/>
              <a:buChar char="§"/>
            </a:pPr>
            <a:r>
              <a:rPr lang="en-US" dirty="0">
                <a:latin typeface="Candara" panose="020E0502030303020204" pitchFamily="34" charset="0"/>
              </a:rPr>
              <a:t>Gender Violence Protection</a:t>
            </a:r>
          </a:p>
          <a:p>
            <a:pPr>
              <a:buFont typeface="Wingdings" panose="05000000000000000000" pitchFamily="2" charset="2"/>
              <a:buChar char="§"/>
            </a:pPr>
            <a:endParaRPr lang="en-US" dirty="0">
              <a:latin typeface="Candara" panose="020E0502030303020204" pitchFamily="34" charset="0"/>
            </a:endParaRPr>
          </a:p>
        </p:txBody>
      </p:sp>
      <p:pic>
        <p:nvPicPr>
          <p:cNvPr id="6146" name="Picture 2">
            <a:hlinkClick r:id="rId2"/>
            <a:extLst>
              <a:ext uri="{FF2B5EF4-FFF2-40B4-BE49-F238E27FC236}">
                <a16:creationId xmlns:a16="http://schemas.microsoft.com/office/drawing/2014/main" id="{A0D2A4B4-082D-0439-2298-439A6FD56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9579" y="2306051"/>
            <a:ext cx="4884821" cy="1808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02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90799-C2D0-42D7-CCA0-B2014565C636}"/>
              </a:ext>
            </a:extLst>
          </p:cNvPr>
          <p:cNvSpPr>
            <a:spLocks noGrp="1"/>
          </p:cNvSpPr>
          <p:nvPr>
            <p:ph type="title"/>
          </p:nvPr>
        </p:nvSpPr>
        <p:spPr/>
        <p:txBody>
          <a:bodyPr/>
          <a:lstStyle/>
          <a:p>
            <a:r>
              <a:rPr lang="en-US" dirty="0">
                <a:latin typeface="Candara" panose="020E0502030303020204" pitchFamily="34" charset="0"/>
              </a:rPr>
              <a:t>EMPLOYERS NOW EXPOSED TO GENDER-VIOLENCE CLAIMS</a:t>
            </a:r>
          </a:p>
        </p:txBody>
      </p:sp>
      <p:sp>
        <p:nvSpPr>
          <p:cNvPr id="3" name="Content Placeholder 2">
            <a:extLst>
              <a:ext uri="{FF2B5EF4-FFF2-40B4-BE49-F238E27FC236}">
                <a16:creationId xmlns:a16="http://schemas.microsoft.com/office/drawing/2014/main" id="{DF607B56-EBAB-FB29-6840-7B6FE5565130}"/>
              </a:ext>
            </a:extLst>
          </p:cNvPr>
          <p:cNvSpPr>
            <a:spLocks noGrp="1"/>
          </p:cNvSpPr>
          <p:nvPr>
            <p:ph idx="1"/>
          </p:nvPr>
        </p:nvSpPr>
        <p:spPr/>
        <p:txBody>
          <a:bodyPr>
            <a:normAutofit lnSpcReduction="10000"/>
          </a:bodyPr>
          <a:lstStyle/>
          <a:p>
            <a:pPr>
              <a:buFont typeface="Wingdings" panose="05000000000000000000" pitchFamily="2" charset="2"/>
              <a:buChar char="§"/>
            </a:pPr>
            <a:r>
              <a:rPr lang="en-US" dirty="0">
                <a:latin typeface="Candara" panose="020E0502030303020204" pitchFamily="34" charset="0"/>
              </a:rPr>
              <a:t>Illinois Gender Violence Act amendment allows people who are subjected to gender violence by employees or agents to sue employer if violence arose at the workplace (either place of business or where performing duties) and “out of and in the course of employment.”</a:t>
            </a:r>
          </a:p>
          <a:p>
            <a:pPr>
              <a:buFont typeface="Wingdings" panose="05000000000000000000" pitchFamily="2" charset="2"/>
              <a:buChar char="§"/>
            </a:pPr>
            <a:r>
              <a:rPr lang="en-US" dirty="0">
                <a:latin typeface="Candara" panose="020E0502030303020204" pitchFamily="34" charset="0"/>
              </a:rPr>
              <a:t>Gender violence is act of violence meeting definition of “battery” based in part on person’s sex, a coercive physical intrusion or invasion of a sexual nature, domestic violence or a threat of any of these acts if it creates a reasonable fear that the acts will occur.</a:t>
            </a:r>
          </a:p>
          <a:p>
            <a:pPr>
              <a:buFont typeface="Wingdings" panose="05000000000000000000" pitchFamily="2" charset="2"/>
              <a:buChar char="§"/>
            </a:pPr>
            <a:r>
              <a:rPr lang="en-US" dirty="0">
                <a:latin typeface="Candara" panose="020E0502030303020204" pitchFamily="34" charset="0"/>
              </a:rPr>
              <a:t>Employer only liable if It does not appropriately supervise, train or monitor employee or to investigate or take remedial action after complaint.</a:t>
            </a:r>
          </a:p>
          <a:p>
            <a:pPr>
              <a:buFont typeface="Wingdings" panose="05000000000000000000" pitchFamily="2" charset="2"/>
              <a:buChar char="§"/>
            </a:pPr>
            <a:r>
              <a:rPr lang="en-US" dirty="0">
                <a:latin typeface="Candara" panose="020E0502030303020204" pitchFamily="34" charset="0"/>
              </a:rPr>
              <a:t>Providing sexual harassment training is affirmative defense.</a:t>
            </a:r>
          </a:p>
        </p:txBody>
      </p:sp>
    </p:spTree>
    <p:extLst>
      <p:ext uri="{BB962C8B-B14F-4D97-AF65-F5344CB8AC3E}">
        <p14:creationId xmlns:p14="http://schemas.microsoft.com/office/powerpoint/2010/main" val="108978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B81D5-925D-F984-2950-E14DDB7B4002}"/>
              </a:ext>
            </a:extLst>
          </p:cNvPr>
          <p:cNvSpPr>
            <a:spLocks noGrp="1"/>
          </p:cNvSpPr>
          <p:nvPr>
            <p:ph type="title"/>
          </p:nvPr>
        </p:nvSpPr>
        <p:spPr/>
        <p:txBody>
          <a:bodyPr/>
          <a:lstStyle/>
          <a:p>
            <a:r>
              <a:rPr lang="en-US" dirty="0">
                <a:latin typeface="Candara" panose="020E0502030303020204" pitchFamily="34" charset="0"/>
              </a:rPr>
              <a:t>THERE IS MORE TO COME</a:t>
            </a:r>
          </a:p>
        </p:txBody>
      </p:sp>
      <p:sp>
        <p:nvSpPr>
          <p:cNvPr id="3" name="Content Placeholder 2">
            <a:extLst>
              <a:ext uri="{FF2B5EF4-FFF2-40B4-BE49-F238E27FC236}">
                <a16:creationId xmlns:a16="http://schemas.microsoft.com/office/drawing/2014/main" id="{EDFAC407-6944-722F-9995-82D5AB4EA310}"/>
              </a:ext>
            </a:extLst>
          </p:cNvPr>
          <p:cNvSpPr>
            <a:spLocks noGrp="1"/>
          </p:cNvSpPr>
          <p:nvPr>
            <p:ph idx="1"/>
          </p:nvPr>
        </p:nvSpPr>
        <p:spPr/>
        <p:txBody>
          <a:bodyPr/>
          <a:lstStyle/>
          <a:p>
            <a:pPr>
              <a:buFont typeface="Wingdings" panose="05000000000000000000" pitchFamily="2" charset="2"/>
              <a:buChar char="§"/>
            </a:pPr>
            <a:r>
              <a:rPr lang="en-US" dirty="0">
                <a:latin typeface="Candara" panose="020E0502030303020204" pitchFamily="34" charset="0"/>
              </a:rPr>
              <a:t>Companies employing at least 100 employees must apply to Illinois Department of Labor for Equal Pay Registration certificate and provide specific pay, demographic and other data (not just an EEO-1 report)</a:t>
            </a:r>
          </a:p>
          <a:p>
            <a:pPr>
              <a:buFont typeface="Wingdings" panose="05000000000000000000" pitchFamily="2" charset="2"/>
              <a:buChar char="§"/>
            </a:pPr>
            <a:r>
              <a:rPr lang="en-US" dirty="0">
                <a:latin typeface="Candara" panose="020E0502030303020204" pitchFamily="34" charset="0"/>
              </a:rPr>
              <a:t>On January 1, 2025, employers with at least 15 employees must include the </a:t>
            </a:r>
            <a:r>
              <a:rPr lang="en-US" b="1" u="sng" dirty="0">
                <a:latin typeface="Candara" panose="020E0502030303020204" pitchFamily="34" charset="0"/>
              </a:rPr>
              <a:t>pay scale and benefits</a:t>
            </a:r>
            <a:r>
              <a:rPr lang="en-US" dirty="0">
                <a:latin typeface="Candara" panose="020E0502030303020204" pitchFamily="34" charset="0"/>
              </a:rPr>
              <a:t> when they post a job.  Also must </a:t>
            </a:r>
            <a:r>
              <a:rPr lang="en-US" b="1" u="sng" dirty="0">
                <a:latin typeface="Candara" panose="020E0502030303020204" pitchFamily="34" charset="0"/>
              </a:rPr>
              <a:t>notify existing employees </a:t>
            </a:r>
            <a:r>
              <a:rPr lang="en-US" dirty="0">
                <a:latin typeface="Candara" panose="020E0502030303020204" pitchFamily="34" charset="0"/>
              </a:rPr>
              <a:t>of any opportunities for promotion within 14 days after posting the position externally.</a:t>
            </a:r>
          </a:p>
        </p:txBody>
      </p:sp>
    </p:spTree>
    <p:extLst>
      <p:ext uri="{BB962C8B-B14F-4D97-AF65-F5344CB8AC3E}">
        <p14:creationId xmlns:p14="http://schemas.microsoft.com/office/powerpoint/2010/main" val="262480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C92E7-19B5-CE29-33F0-BDFA3467B369}"/>
              </a:ext>
            </a:extLst>
          </p:cNvPr>
          <p:cNvSpPr>
            <a:spLocks noGrp="1"/>
          </p:cNvSpPr>
          <p:nvPr>
            <p:ph type="title"/>
          </p:nvPr>
        </p:nvSpPr>
        <p:spPr/>
        <p:txBody>
          <a:bodyPr/>
          <a:lstStyle/>
          <a:p>
            <a:pPr algn="ctr"/>
            <a:r>
              <a:rPr lang="en-US" dirty="0">
                <a:latin typeface="Candara" panose="020E0502030303020204" pitchFamily="34" charset="0"/>
              </a:rPr>
              <a:t>QUESTIONS?</a:t>
            </a:r>
          </a:p>
        </p:txBody>
      </p:sp>
      <p:pic>
        <p:nvPicPr>
          <p:cNvPr id="5122" name="Picture 2">
            <a:hlinkClick r:id="rId2"/>
            <a:extLst>
              <a:ext uri="{FF2B5EF4-FFF2-40B4-BE49-F238E27FC236}">
                <a16:creationId xmlns:a16="http://schemas.microsoft.com/office/drawing/2014/main" id="{89E79690-D2A1-5192-7C3C-E7F9031C99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888" y="2430378"/>
            <a:ext cx="4848225" cy="299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1010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4BB39-0D3A-2984-5785-182472B791AE}"/>
              </a:ext>
            </a:extLst>
          </p:cNvPr>
          <p:cNvSpPr>
            <a:spLocks noGrp="1"/>
          </p:cNvSpPr>
          <p:nvPr>
            <p:ph type="title"/>
          </p:nvPr>
        </p:nvSpPr>
        <p:spPr/>
        <p:txBody>
          <a:bodyPr/>
          <a:lstStyle/>
          <a:p>
            <a:pPr algn="ctr"/>
            <a:r>
              <a:rPr lang="en-US" dirty="0">
                <a:latin typeface="Candara" panose="020E0502030303020204" pitchFamily="34" charset="0"/>
              </a:rPr>
              <a:t>THANK YOU!</a:t>
            </a:r>
          </a:p>
        </p:txBody>
      </p:sp>
      <p:pic>
        <p:nvPicPr>
          <p:cNvPr id="6" name="Content Placeholder 5">
            <a:extLst>
              <a:ext uri="{FF2B5EF4-FFF2-40B4-BE49-F238E27FC236}">
                <a16:creationId xmlns:a16="http://schemas.microsoft.com/office/drawing/2014/main" id="{FD133462-D92C-9620-E2A4-1E372B56DA21}"/>
              </a:ext>
            </a:extLst>
          </p:cNvPr>
          <p:cNvPicPr>
            <a:picLocks noGrp="1" noChangeAspect="1"/>
          </p:cNvPicPr>
          <p:nvPr>
            <p:ph idx="1"/>
          </p:nvPr>
        </p:nvPicPr>
        <p:blipFill>
          <a:blip r:embed="rId2"/>
          <a:stretch>
            <a:fillRect/>
          </a:stretch>
        </p:blipFill>
        <p:spPr>
          <a:xfrm>
            <a:off x="2824956" y="4025900"/>
            <a:ext cx="5486400" cy="571500"/>
          </a:xfrm>
        </p:spPr>
      </p:pic>
    </p:spTree>
    <p:extLst>
      <p:ext uri="{BB962C8B-B14F-4D97-AF65-F5344CB8AC3E}">
        <p14:creationId xmlns:p14="http://schemas.microsoft.com/office/powerpoint/2010/main" val="3235718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DAEA2-7B88-022B-A13B-3C881751897E}"/>
              </a:ext>
            </a:extLst>
          </p:cNvPr>
          <p:cNvSpPr>
            <a:spLocks noGrp="1"/>
          </p:cNvSpPr>
          <p:nvPr>
            <p:ph type="title"/>
          </p:nvPr>
        </p:nvSpPr>
        <p:spPr/>
        <p:txBody>
          <a:bodyPr/>
          <a:lstStyle/>
          <a:p>
            <a:pPr marL="571500" indent="-571500">
              <a:buFont typeface="Arial" panose="020B0604020202020204" pitchFamily="34" charset="0"/>
              <a:buChar char="•"/>
            </a:pPr>
            <a:r>
              <a:rPr lang="en-US" dirty="0">
                <a:latin typeface="Candara" panose="020E0502030303020204" pitchFamily="34" charset="0"/>
              </a:rPr>
              <a:t>WHAT WAS THE LAW REGARDING TIME OFF  PRIOR TO 2024?</a:t>
            </a:r>
          </a:p>
        </p:txBody>
      </p:sp>
      <p:sp>
        <p:nvSpPr>
          <p:cNvPr id="3" name="Content Placeholder 2">
            <a:extLst>
              <a:ext uri="{FF2B5EF4-FFF2-40B4-BE49-F238E27FC236}">
                <a16:creationId xmlns:a16="http://schemas.microsoft.com/office/drawing/2014/main" id="{E4234B15-2529-C2DE-3DC1-58A69554C837}"/>
              </a:ext>
            </a:extLst>
          </p:cNvPr>
          <p:cNvSpPr>
            <a:spLocks noGrp="1"/>
          </p:cNvSpPr>
          <p:nvPr>
            <p:ph idx="1"/>
          </p:nvPr>
        </p:nvSpPr>
        <p:spPr/>
        <p:txBody>
          <a:bodyPr/>
          <a:lstStyle/>
          <a:p>
            <a:pPr>
              <a:buFont typeface="Wingdings" panose="05000000000000000000" pitchFamily="2" charset="2"/>
              <a:buChar char="§"/>
            </a:pPr>
            <a:r>
              <a:rPr lang="en-US" dirty="0">
                <a:latin typeface="Candara" panose="020E0502030303020204" pitchFamily="34" charset="0"/>
              </a:rPr>
              <a:t>Illinois Wage Payment And Collection Act</a:t>
            </a:r>
          </a:p>
          <a:p>
            <a:pPr>
              <a:buFont typeface="Wingdings" panose="05000000000000000000" pitchFamily="2" charset="2"/>
              <a:buChar char="§"/>
            </a:pPr>
            <a:r>
              <a:rPr lang="en-US" dirty="0">
                <a:latin typeface="Candara" panose="020E0502030303020204" pitchFamily="34" charset="0"/>
              </a:rPr>
              <a:t>Family Medical Leave Act</a:t>
            </a:r>
          </a:p>
          <a:p>
            <a:pPr>
              <a:buFont typeface="Wingdings" panose="05000000000000000000" pitchFamily="2" charset="2"/>
              <a:buChar char="§"/>
            </a:pPr>
            <a:r>
              <a:rPr lang="en-US" dirty="0">
                <a:latin typeface="Candara" panose="020E0502030303020204" pitchFamily="34" charset="0"/>
              </a:rPr>
              <a:t>Employee Sick Leave Act</a:t>
            </a:r>
          </a:p>
          <a:p>
            <a:pPr>
              <a:buFont typeface="Wingdings" panose="05000000000000000000" pitchFamily="2" charset="2"/>
              <a:buChar char="§"/>
            </a:pPr>
            <a:r>
              <a:rPr lang="en-US" dirty="0">
                <a:latin typeface="Candara" panose="020E0502030303020204" pitchFamily="34" charset="0"/>
              </a:rPr>
              <a:t>Cook County Paid Sick Leave Ordinance</a:t>
            </a:r>
          </a:p>
          <a:p>
            <a:pPr>
              <a:buFont typeface="Wingdings" panose="05000000000000000000" pitchFamily="2" charset="2"/>
              <a:buChar char="§"/>
            </a:pPr>
            <a:r>
              <a:rPr lang="en-US" dirty="0">
                <a:latin typeface="Candara" panose="020E0502030303020204" pitchFamily="34" charset="0"/>
              </a:rPr>
              <a:t>Other forms of leave</a:t>
            </a:r>
          </a:p>
        </p:txBody>
      </p:sp>
    </p:spTree>
    <p:extLst>
      <p:ext uri="{BB962C8B-B14F-4D97-AF65-F5344CB8AC3E}">
        <p14:creationId xmlns:p14="http://schemas.microsoft.com/office/powerpoint/2010/main" val="341971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D8F3-D002-43A4-F65B-9B6E80414A3A}"/>
              </a:ext>
            </a:extLst>
          </p:cNvPr>
          <p:cNvSpPr>
            <a:spLocks noGrp="1"/>
          </p:cNvSpPr>
          <p:nvPr>
            <p:ph type="title"/>
          </p:nvPr>
        </p:nvSpPr>
        <p:spPr/>
        <p:txBody>
          <a:bodyPr/>
          <a:lstStyle/>
          <a:p>
            <a:r>
              <a:rPr lang="en-US" dirty="0">
                <a:latin typeface="Candara" panose="020E0502030303020204" pitchFamily="34" charset="0"/>
              </a:rPr>
              <a:t>OVERVIEW OF PAID LEAVE FOR ALL WORKERS ACT</a:t>
            </a:r>
          </a:p>
        </p:txBody>
      </p:sp>
      <p:sp>
        <p:nvSpPr>
          <p:cNvPr id="3" name="Content Placeholder 2">
            <a:extLst>
              <a:ext uri="{FF2B5EF4-FFF2-40B4-BE49-F238E27FC236}">
                <a16:creationId xmlns:a16="http://schemas.microsoft.com/office/drawing/2014/main" id="{6FE5C397-3700-20D8-F2F8-74F7F2E5914E}"/>
              </a:ext>
            </a:extLst>
          </p:cNvPr>
          <p:cNvSpPr>
            <a:spLocks noGrp="1"/>
          </p:cNvSpPr>
          <p:nvPr>
            <p:ph idx="1"/>
          </p:nvPr>
        </p:nvSpPr>
        <p:spPr/>
        <p:txBody>
          <a:bodyPr/>
          <a:lstStyle/>
          <a:p>
            <a:pPr>
              <a:buFont typeface="Wingdings" panose="05000000000000000000" pitchFamily="2" charset="2"/>
              <a:buChar char="§"/>
            </a:pPr>
            <a:r>
              <a:rPr lang="en-US" dirty="0">
                <a:latin typeface="Candara" panose="020E0502030303020204" pitchFamily="34" charset="0"/>
              </a:rPr>
              <a:t>Came into force on January 1, 2024</a:t>
            </a:r>
          </a:p>
          <a:p>
            <a:pPr>
              <a:buFont typeface="Wingdings" panose="05000000000000000000" pitchFamily="2" charset="2"/>
              <a:buChar char="§"/>
            </a:pPr>
            <a:r>
              <a:rPr lang="en-US" dirty="0">
                <a:latin typeface="Candara" panose="020E0502030303020204" pitchFamily="34" charset="0"/>
              </a:rPr>
              <a:t>Employees may start to use leave on March 31, 2024</a:t>
            </a:r>
          </a:p>
          <a:p>
            <a:pPr>
              <a:buFont typeface="Wingdings" panose="05000000000000000000" pitchFamily="2" charset="2"/>
              <a:buChar char="§"/>
            </a:pPr>
            <a:r>
              <a:rPr lang="en-US" dirty="0">
                <a:latin typeface="Candara" panose="020E0502030303020204" pitchFamily="34" charset="0"/>
              </a:rPr>
              <a:t>All employers must provide employees with up to 40 hours of paid leave in a 12 month period.</a:t>
            </a:r>
          </a:p>
          <a:p>
            <a:pPr>
              <a:buFont typeface="Wingdings" panose="05000000000000000000" pitchFamily="2" charset="2"/>
              <a:buChar char="§"/>
            </a:pPr>
            <a:r>
              <a:rPr lang="en-US" dirty="0">
                <a:latin typeface="Candara" panose="020E0502030303020204" pitchFamily="34" charset="0"/>
              </a:rPr>
              <a:t>The law has no limit on the size of employer.</a:t>
            </a:r>
          </a:p>
          <a:p>
            <a:pPr>
              <a:buFont typeface="Wingdings" panose="05000000000000000000" pitchFamily="2" charset="2"/>
              <a:buChar char="§"/>
            </a:pPr>
            <a:r>
              <a:rPr lang="en-US" dirty="0">
                <a:latin typeface="Candara" panose="020E0502030303020204" pitchFamily="34" charset="0"/>
              </a:rPr>
              <a:t>Covers all workers except for railroad workers, students working for colleges or universities, employees in the construction industry or in national or international freight delivery services covered by collective bargaining agreements, state employees covered by CBA, employees covered by CBAs that waive coverage or independent contractors.</a:t>
            </a:r>
          </a:p>
        </p:txBody>
      </p:sp>
    </p:spTree>
    <p:extLst>
      <p:ext uri="{BB962C8B-B14F-4D97-AF65-F5344CB8AC3E}">
        <p14:creationId xmlns:p14="http://schemas.microsoft.com/office/powerpoint/2010/main" val="135052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EF218-59BE-5450-3344-B2EAF8CFFD09}"/>
              </a:ext>
            </a:extLst>
          </p:cNvPr>
          <p:cNvSpPr>
            <a:spLocks noGrp="1"/>
          </p:cNvSpPr>
          <p:nvPr>
            <p:ph type="title"/>
          </p:nvPr>
        </p:nvSpPr>
        <p:spPr/>
        <p:txBody>
          <a:bodyPr/>
          <a:lstStyle/>
          <a:p>
            <a:r>
              <a:rPr lang="en-US" dirty="0">
                <a:latin typeface="Candara" panose="020E0502030303020204" pitchFamily="34" charset="0"/>
              </a:rPr>
              <a:t>WHAT RIGHTS DOES THE PAID LEAVE FOR ALL WORKERS ACT GIVE EMPLOYEES?</a:t>
            </a:r>
          </a:p>
        </p:txBody>
      </p:sp>
      <p:sp>
        <p:nvSpPr>
          <p:cNvPr id="3" name="Content Placeholder 2">
            <a:extLst>
              <a:ext uri="{FF2B5EF4-FFF2-40B4-BE49-F238E27FC236}">
                <a16:creationId xmlns:a16="http://schemas.microsoft.com/office/drawing/2014/main" id="{E236AD4B-59EC-6A67-546B-74DC3B8089C8}"/>
              </a:ext>
            </a:extLst>
          </p:cNvPr>
          <p:cNvSpPr>
            <a:spLocks noGrp="1"/>
          </p:cNvSpPr>
          <p:nvPr>
            <p:ph idx="1"/>
          </p:nvPr>
        </p:nvSpPr>
        <p:spPr>
          <a:xfrm>
            <a:off x="1154954" y="3737810"/>
            <a:ext cx="8825659" cy="2281989"/>
          </a:xfrm>
        </p:spPr>
        <p:txBody>
          <a:bodyPr>
            <a:normAutofit lnSpcReduction="10000"/>
          </a:bodyPr>
          <a:lstStyle/>
          <a:p>
            <a:pPr>
              <a:buFont typeface="Wingdings" panose="05000000000000000000" pitchFamily="2" charset="2"/>
              <a:buChar char="§"/>
            </a:pPr>
            <a:r>
              <a:rPr lang="en-US" dirty="0">
                <a:latin typeface="Candara" panose="020E0502030303020204" pitchFamily="34" charset="0"/>
              </a:rPr>
              <a:t>Ability to receive paid time off regardless of reason for absence.</a:t>
            </a:r>
          </a:p>
          <a:p>
            <a:pPr>
              <a:buFont typeface="Wingdings" panose="05000000000000000000" pitchFamily="2" charset="2"/>
              <a:buChar char="§"/>
            </a:pPr>
            <a:r>
              <a:rPr lang="en-US" dirty="0">
                <a:latin typeface="Candara" panose="020E0502030303020204" pitchFamily="34" charset="0"/>
              </a:rPr>
              <a:t>Can start using paid leave after March 31, 2024 or 90 days after the first date of employment, whichever is later.</a:t>
            </a:r>
          </a:p>
          <a:p>
            <a:pPr>
              <a:buFont typeface="Wingdings" panose="05000000000000000000" pitchFamily="2" charset="2"/>
              <a:buChar char="§"/>
            </a:pPr>
            <a:r>
              <a:rPr lang="en-US" dirty="0">
                <a:latin typeface="Candara" panose="020E0502030303020204" pitchFamily="34" charset="0"/>
              </a:rPr>
              <a:t>Employee does not have to give a reason for the absence and not required to give any kind of certification to support the leave.</a:t>
            </a:r>
          </a:p>
          <a:p>
            <a:pPr>
              <a:buFont typeface="Wingdings" panose="05000000000000000000" pitchFamily="2" charset="2"/>
              <a:buChar char="§"/>
            </a:pPr>
            <a:r>
              <a:rPr lang="en-US" dirty="0">
                <a:latin typeface="Candara" panose="020E0502030303020204" pitchFamily="34" charset="0"/>
              </a:rPr>
              <a:t>If employee does not use all accrued paid leave in a 12 month period, it rolls over to the next 12 month period</a:t>
            </a:r>
          </a:p>
          <a:p>
            <a:pPr>
              <a:buFont typeface="Wingdings" panose="05000000000000000000" pitchFamily="2" charset="2"/>
              <a:buChar char="§"/>
            </a:pPr>
            <a:endParaRPr lang="en-US" dirty="0">
              <a:latin typeface="Candara" panose="020E0502030303020204" pitchFamily="34" charset="0"/>
            </a:endParaRPr>
          </a:p>
        </p:txBody>
      </p:sp>
      <p:pic>
        <p:nvPicPr>
          <p:cNvPr id="5" name="Picture 4">
            <a:extLst>
              <a:ext uri="{FF2B5EF4-FFF2-40B4-BE49-F238E27FC236}">
                <a16:creationId xmlns:a16="http://schemas.microsoft.com/office/drawing/2014/main" id="{779FB9FA-6F28-879D-F314-8AF5171AA5EB}"/>
              </a:ext>
            </a:extLst>
          </p:cNvPr>
          <p:cNvPicPr>
            <a:picLocks noChangeAspect="1"/>
          </p:cNvPicPr>
          <p:nvPr/>
        </p:nvPicPr>
        <p:blipFill>
          <a:blip r:embed="rId2"/>
          <a:stretch>
            <a:fillRect/>
          </a:stretch>
        </p:blipFill>
        <p:spPr>
          <a:xfrm>
            <a:off x="3015917" y="2318084"/>
            <a:ext cx="5775158" cy="1475874"/>
          </a:xfrm>
          <a:prstGeom prst="rect">
            <a:avLst/>
          </a:prstGeom>
        </p:spPr>
      </p:pic>
    </p:spTree>
    <p:extLst>
      <p:ext uri="{BB962C8B-B14F-4D97-AF65-F5344CB8AC3E}">
        <p14:creationId xmlns:p14="http://schemas.microsoft.com/office/powerpoint/2010/main" val="382022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CA495-943E-BEE7-D442-9BE8FC8DF343}"/>
              </a:ext>
            </a:extLst>
          </p:cNvPr>
          <p:cNvSpPr>
            <a:spLocks noGrp="1"/>
          </p:cNvSpPr>
          <p:nvPr>
            <p:ph type="title"/>
          </p:nvPr>
        </p:nvSpPr>
        <p:spPr/>
        <p:txBody>
          <a:bodyPr/>
          <a:lstStyle/>
          <a:p>
            <a:r>
              <a:rPr lang="en-US" dirty="0">
                <a:latin typeface="Candara" panose="020E0502030303020204" pitchFamily="34" charset="0"/>
              </a:rPr>
              <a:t>WHAT ARE THE MECHANICS OF THE PAID LEAVE FOR ALL WORKERS ACT?</a:t>
            </a:r>
          </a:p>
        </p:txBody>
      </p:sp>
      <p:sp>
        <p:nvSpPr>
          <p:cNvPr id="3" name="Content Placeholder 2">
            <a:extLst>
              <a:ext uri="{FF2B5EF4-FFF2-40B4-BE49-F238E27FC236}">
                <a16:creationId xmlns:a16="http://schemas.microsoft.com/office/drawing/2014/main" id="{CFC9C788-5EDB-CB53-7F62-A2A996CC5FAD}"/>
              </a:ext>
            </a:extLst>
          </p:cNvPr>
          <p:cNvSpPr>
            <a:spLocks noGrp="1"/>
          </p:cNvSpPr>
          <p:nvPr>
            <p:ph idx="1"/>
          </p:nvPr>
        </p:nvSpPr>
        <p:spPr/>
        <p:txBody>
          <a:bodyPr>
            <a:normAutofit/>
          </a:bodyPr>
          <a:lstStyle/>
          <a:p>
            <a:pPr>
              <a:buFont typeface="Wingdings" panose="05000000000000000000" pitchFamily="2" charset="2"/>
              <a:buChar char="§"/>
            </a:pPr>
            <a:r>
              <a:rPr lang="en-US" dirty="0">
                <a:latin typeface="Candara" panose="020E0502030303020204" pitchFamily="34" charset="0"/>
              </a:rPr>
              <a:t>Employer can choose whether leave is front-loaded or accrues.</a:t>
            </a:r>
          </a:p>
          <a:p>
            <a:pPr>
              <a:buFont typeface="Wingdings" panose="05000000000000000000" pitchFamily="2" charset="2"/>
              <a:buChar char="§"/>
            </a:pPr>
            <a:r>
              <a:rPr lang="en-US" dirty="0">
                <a:latin typeface="Candara" panose="020E0502030303020204" pitchFamily="34" charset="0"/>
              </a:rPr>
              <a:t>No need to have paid leave roll over if front-loaded.</a:t>
            </a:r>
          </a:p>
          <a:p>
            <a:pPr>
              <a:buFont typeface="Wingdings" panose="05000000000000000000" pitchFamily="2" charset="2"/>
              <a:buChar char="§"/>
            </a:pPr>
            <a:r>
              <a:rPr lang="en-US" dirty="0">
                <a:latin typeface="Candara" panose="020E0502030303020204" pitchFamily="34" charset="0"/>
              </a:rPr>
              <a:t>If using accrual method, employees earn one hour of paid leave per 40 hours worked.</a:t>
            </a:r>
          </a:p>
          <a:p>
            <a:pPr>
              <a:buFont typeface="Wingdings" panose="05000000000000000000" pitchFamily="2" charset="2"/>
              <a:buChar char="§"/>
            </a:pPr>
            <a:r>
              <a:rPr lang="en-US" dirty="0">
                <a:latin typeface="Candara" panose="020E0502030303020204" pitchFamily="34" charset="0"/>
              </a:rPr>
              <a:t>Employee can choose how much paid time off they want to use, subject to two-hour minimum.</a:t>
            </a:r>
          </a:p>
          <a:p>
            <a:pPr>
              <a:buFont typeface="Wingdings" panose="05000000000000000000" pitchFamily="2" charset="2"/>
              <a:buChar char="§"/>
            </a:pPr>
            <a:r>
              <a:rPr lang="en-US" dirty="0">
                <a:latin typeface="Candara" panose="020E0502030303020204" pitchFamily="34" charset="0"/>
              </a:rPr>
              <a:t>Employee gets paid at his or her regular hourly rate of pay.</a:t>
            </a:r>
          </a:p>
          <a:p>
            <a:pPr>
              <a:buFont typeface="Wingdings" panose="05000000000000000000" pitchFamily="2" charset="2"/>
              <a:buChar char="§"/>
            </a:pPr>
            <a:r>
              <a:rPr lang="en-US" dirty="0">
                <a:latin typeface="Candara" panose="020E0502030303020204" pitchFamily="34" charset="0"/>
              </a:rPr>
              <a:t>Employer can impose reasonable notice requirements, including up to seven calendar days’ advance notice for foreseeable leave and notice as soon as practicable if leave is unforeseeable</a:t>
            </a:r>
            <a:r>
              <a:rPr lang="en-US" dirty="0"/>
              <a:t>.</a:t>
            </a:r>
          </a:p>
        </p:txBody>
      </p:sp>
    </p:spTree>
    <p:extLst>
      <p:ext uri="{BB962C8B-B14F-4D97-AF65-F5344CB8AC3E}">
        <p14:creationId xmlns:p14="http://schemas.microsoft.com/office/powerpoint/2010/main" val="2022842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AF5DD-5910-FA0B-6FD8-12243D5E9381}"/>
              </a:ext>
            </a:extLst>
          </p:cNvPr>
          <p:cNvSpPr>
            <a:spLocks noGrp="1"/>
          </p:cNvSpPr>
          <p:nvPr>
            <p:ph type="title"/>
          </p:nvPr>
        </p:nvSpPr>
        <p:spPr/>
        <p:txBody>
          <a:bodyPr/>
          <a:lstStyle/>
          <a:p>
            <a:r>
              <a:rPr lang="en-US" dirty="0">
                <a:latin typeface="Candara" panose="020E0502030303020204" pitchFamily="34" charset="0"/>
              </a:rPr>
              <a:t>WHAT HAPPENS TO UNUSED PAID LEAVE ?</a:t>
            </a:r>
          </a:p>
        </p:txBody>
      </p:sp>
      <p:sp>
        <p:nvSpPr>
          <p:cNvPr id="3" name="Content Placeholder 2">
            <a:extLst>
              <a:ext uri="{FF2B5EF4-FFF2-40B4-BE49-F238E27FC236}">
                <a16:creationId xmlns:a16="http://schemas.microsoft.com/office/drawing/2014/main" id="{989A1209-BD94-C299-5E4F-D4A1F554462F}"/>
              </a:ext>
            </a:extLst>
          </p:cNvPr>
          <p:cNvSpPr>
            <a:spLocks noGrp="1"/>
          </p:cNvSpPr>
          <p:nvPr>
            <p:ph idx="1"/>
          </p:nvPr>
        </p:nvSpPr>
        <p:spPr>
          <a:xfrm>
            <a:off x="1070540" y="4862095"/>
            <a:ext cx="8910074" cy="1161716"/>
          </a:xfrm>
        </p:spPr>
        <p:txBody>
          <a:bodyPr>
            <a:normAutofit fontScale="85000" lnSpcReduction="20000"/>
          </a:bodyPr>
          <a:lstStyle/>
          <a:p>
            <a:pPr>
              <a:buFont typeface="Arial" panose="020B0604020202020204" pitchFamily="34" charset="0"/>
              <a:buChar char="•"/>
            </a:pPr>
            <a:r>
              <a:rPr lang="en-US" dirty="0">
                <a:latin typeface="Candara" panose="020E0502030303020204" pitchFamily="34" charset="0"/>
              </a:rPr>
              <a:t>If employer prefers, can pay out unused paid leave at the end of every 12-month period.  Otherwise, will have to allow employee to roll over unused paid leave</a:t>
            </a:r>
          </a:p>
          <a:p>
            <a:pPr>
              <a:buFont typeface="Arial" panose="020B0604020202020204" pitchFamily="34" charset="0"/>
              <a:buChar char="•"/>
            </a:pPr>
            <a:r>
              <a:rPr lang="en-US" dirty="0">
                <a:latin typeface="Candara" panose="020E0502030303020204" pitchFamily="34" charset="0"/>
              </a:rPr>
              <a:t>Employer can cap total amount of unused paid leave at 80 hours.</a:t>
            </a:r>
          </a:p>
          <a:p>
            <a:pPr>
              <a:buFont typeface="Arial" panose="020B0604020202020204" pitchFamily="34" charset="0"/>
              <a:buChar char="•"/>
            </a:pPr>
            <a:r>
              <a:rPr lang="en-US" dirty="0">
                <a:latin typeface="Candara" panose="020E0502030303020204" pitchFamily="34" charset="0"/>
              </a:rPr>
              <a:t>Employer is not required to pay out paid leave upon termination, except . . .</a:t>
            </a:r>
          </a:p>
        </p:txBody>
      </p:sp>
      <p:pic>
        <p:nvPicPr>
          <p:cNvPr id="1026" name="Picture 2">
            <a:hlinkClick r:id="rId2"/>
            <a:extLst>
              <a:ext uri="{FF2B5EF4-FFF2-40B4-BE49-F238E27FC236}">
                <a16:creationId xmlns:a16="http://schemas.microsoft.com/office/drawing/2014/main" id="{46167F9E-2F23-41E5-7865-DF6A7DB70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5516" y="2310064"/>
            <a:ext cx="4894597" cy="245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25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A1746-EA3D-DA1A-E4D8-72D6BFD3A275}"/>
              </a:ext>
            </a:extLst>
          </p:cNvPr>
          <p:cNvSpPr>
            <a:spLocks noGrp="1"/>
          </p:cNvSpPr>
          <p:nvPr>
            <p:ph type="title"/>
          </p:nvPr>
        </p:nvSpPr>
        <p:spPr/>
        <p:txBody>
          <a:bodyPr/>
          <a:lstStyle/>
          <a:p>
            <a:r>
              <a:rPr lang="en-US" dirty="0">
                <a:latin typeface="Candara" panose="020E0502030303020204" pitchFamily="34" charset="0"/>
              </a:rPr>
              <a:t>WHAT IS AN EMPLOYER REQUIRED TO DO UNDER THE PAID LEAVE FOR ALL EMPLOYEES ACT?</a:t>
            </a:r>
          </a:p>
        </p:txBody>
      </p:sp>
      <p:sp>
        <p:nvSpPr>
          <p:cNvPr id="3" name="Content Placeholder 2">
            <a:extLst>
              <a:ext uri="{FF2B5EF4-FFF2-40B4-BE49-F238E27FC236}">
                <a16:creationId xmlns:a16="http://schemas.microsoft.com/office/drawing/2014/main" id="{E063FB7D-9B2C-9D25-5E9A-55940750AA93}"/>
              </a:ext>
            </a:extLst>
          </p:cNvPr>
          <p:cNvSpPr>
            <a:spLocks noGrp="1"/>
          </p:cNvSpPr>
          <p:nvPr>
            <p:ph idx="1"/>
          </p:nvPr>
        </p:nvSpPr>
        <p:spPr/>
        <p:txBody>
          <a:bodyPr/>
          <a:lstStyle/>
          <a:p>
            <a:pPr>
              <a:buFont typeface="Wingdings" panose="05000000000000000000" pitchFamily="2" charset="2"/>
              <a:buChar char="§"/>
            </a:pPr>
            <a:r>
              <a:rPr lang="en-US" dirty="0">
                <a:latin typeface="Candara" panose="020E0502030303020204" pitchFamily="34" charset="0"/>
              </a:rPr>
              <a:t>Pick the </a:t>
            </a:r>
            <a:r>
              <a:rPr lang="en-US" b="1" u="sng" dirty="0">
                <a:latin typeface="Candara" panose="020E0502030303020204" pitchFamily="34" charset="0"/>
              </a:rPr>
              <a:t>12-month period </a:t>
            </a:r>
            <a:r>
              <a:rPr lang="en-US" dirty="0">
                <a:latin typeface="Candara" panose="020E0502030303020204" pitchFamily="34" charset="0"/>
              </a:rPr>
              <a:t>for which leave is counted.</a:t>
            </a:r>
          </a:p>
          <a:p>
            <a:pPr>
              <a:buFont typeface="Wingdings" panose="05000000000000000000" pitchFamily="2" charset="2"/>
              <a:buChar char="§"/>
            </a:pPr>
            <a:r>
              <a:rPr lang="en-US" dirty="0">
                <a:latin typeface="Candara" panose="020E0502030303020204" pitchFamily="34" charset="0"/>
              </a:rPr>
              <a:t>Provide employees with </a:t>
            </a:r>
            <a:r>
              <a:rPr lang="en-US" b="1" u="sng" dirty="0">
                <a:latin typeface="Candara" panose="020E0502030303020204" pitchFamily="34" charset="0"/>
              </a:rPr>
              <a:t>written </a:t>
            </a:r>
            <a:r>
              <a:rPr lang="en-US" b="1" u="sng" dirty="0">
                <a:solidFill>
                  <a:schemeClr val="tx1"/>
                </a:solidFill>
                <a:latin typeface="Candara" panose="020E0502030303020204" pitchFamily="34" charset="0"/>
              </a:rPr>
              <a:t>notice </a:t>
            </a:r>
            <a:r>
              <a:rPr lang="en-US" dirty="0">
                <a:solidFill>
                  <a:schemeClr val="tx1"/>
                </a:solidFill>
                <a:latin typeface="Candara" panose="020E0502030303020204" pitchFamily="34" charset="0"/>
              </a:rPr>
              <a:t>of the </a:t>
            </a:r>
            <a:r>
              <a:rPr lang="en-US" dirty="0">
                <a:latin typeface="Candara" panose="020E0502030303020204" pitchFamily="34" charset="0"/>
              </a:rPr>
              <a:t>requirements to take paid leave.</a:t>
            </a:r>
          </a:p>
          <a:p>
            <a:pPr>
              <a:buFont typeface="Wingdings" panose="05000000000000000000" pitchFamily="2" charset="2"/>
              <a:buChar char="§"/>
            </a:pPr>
            <a:r>
              <a:rPr lang="en-US" dirty="0">
                <a:latin typeface="Candara" panose="020E0502030303020204" pitchFamily="34" charset="0"/>
              </a:rPr>
              <a:t>Retain records of hours worked, when paid leave accrues and is used and balance of accrued leave per employee</a:t>
            </a:r>
            <a:r>
              <a:rPr lang="en-US" dirty="0">
                <a:solidFill>
                  <a:srgbClr val="FF0000"/>
                </a:solidFill>
                <a:latin typeface="Candara" panose="020E0502030303020204" pitchFamily="34" charset="0"/>
              </a:rPr>
              <a:t> </a:t>
            </a:r>
            <a:r>
              <a:rPr lang="en-US" dirty="0">
                <a:solidFill>
                  <a:schemeClr val="tx1"/>
                </a:solidFill>
                <a:latin typeface="Candara" panose="020E0502030303020204" pitchFamily="34" charset="0"/>
              </a:rPr>
              <a:t>for at least </a:t>
            </a:r>
            <a:r>
              <a:rPr lang="en-US" b="1" u="sng" dirty="0">
                <a:solidFill>
                  <a:schemeClr val="tx1"/>
                </a:solidFill>
                <a:latin typeface="Candara" panose="020E0502030303020204" pitchFamily="34" charset="0"/>
              </a:rPr>
              <a:t>three (3) years</a:t>
            </a:r>
            <a:r>
              <a:rPr lang="en-US" dirty="0">
                <a:solidFill>
                  <a:schemeClr val="tx1"/>
                </a:solidFill>
                <a:latin typeface="Candara" panose="020E0502030303020204" pitchFamily="34" charset="0"/>
              </a:rPr>
              <a:t>.</a:t>
            </a:r>
          </a:p>
          <a:p>
            <a:pPr>
              <a:buFont typeface="Wingdings" panose="05000000000000000000" pitchFamily="2" charset="2"/>
              <a:buChar char="§"/>
            </a:pPr>
            <a:r>
              <a:rPr lang="en-US" b="1" u="sng" dirty="0">
                <a:latin typeface="Candara" panose="020E0502030303020204" pitchFamily="34" charset="0"/>
              </a:rPr>
              <a:t>Post</a:t>
            </a:r>
            <a:r>
              <a:rPr lang="en-US" dirty="0">
                <a:latin typeface="Candara" panose="020E0502030303020204" pitchFamily="34" charset="0"/>
              </a:rPr>
              <a:t> new notice prepared by Illinois Department of Labor. </a:t>
            </a:r>
          </a:p>
          <a:p>
            <a:pPr marL="457200" lvl="1" indent="0">
              <a:buNone/>
            </a:pPr>
            <a:r>
              <a:rPr lang="en-US" i="1" dirty="0">
                <a:latin typeface="Candara" panose="020E0502030303020204" pitchFamily="34" charset="0"/>
              </a:rPr>
              <a:t>Available for download from Illinois Department of Labor website.</a:t>
            </a:r>
          </a:p>
          <a:p>
            <a:pPr>
              <a:buFont typeface="Wingdings" panose="05000000000000000000" pitchFamily="2" charset="2"/>
              <a:buChar char="§"/>
            </a:pPr>
            <a:endParaRPr lang="en-US" dirty="0">
              <a:latin typeface="Candara" panose="020E0502030303020204" pitchFamily="34" charset="0"/>
            </a:endParaRPr>
          </a:p>
        </p:txBody>
      </p:sp>
    </p:spTree>
    <p:extLst>
      <p:ext uri="{BB962C8B-B14F-4D97-AF65-F5344CB8AC3E}">
        <p14:creationId xmlns:p14="http://schemas.microsoft.com/office/powerpoint/2010/main" val="126204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E08F-BA23-471E-35CB-B3E8966F7A69}"/>
              </a:ext>
            </a:extLst>
          </p:cNvPr>
          <p:cNvSpPr>
            <a:spLocks noGrp="1"/>
          </p:cNvSpPr>
          <p:nvPr>
            <p:ph type="title"/>
          </p:nvPr>
        </p:nvSpPr>
        <p:spPr/>
        <p:txBody>
          <a:bodyPr/>
          <a:lstStyle/>
          <a:p>
            <a:r>
              <a:rPr lang="en-US" dirty="0">
                <a:latin typeface="Candara" panose="020E0502030303020204" pitchFamily="34" charset="0"/>
              </a:rPr>
              <a:t>WHAT IS AN EMPLOYER PROHIBITED FROM DOING?</a:t>
            </a:r>
          </a:p>
        </p:txBody>
      </p:sp>
      <p:sp>
        <p:nvSpPr>
          <p:cNvPr id="3" name="Content Placeholder 2">
            <a:extLst>
              <a:ext uri="{FF2B5EF4-FFF2-40B4-BE49-F238E27FC236}">
                <a16:creationId xmlns:a16="http://schemas.microsoft.com/office/drawing/2014/main" id="{E0ED783E-D183-553D-0A1E-7684A39761CE}"/>
              </a:ext>
            </a:extLst>
          </p:cNvPr>
          <p:cNvSpPr>
            <a:spLocks noGrp="1"/>
          </p:cNvSpPr>
          <p:nvPr>
            <p:ph idx="1"/>
          </p:nvPr>
        </p:nvSpPr>
        <p:spPr/>
        <p:txBody>
          <a:bodyPr/>
          <a:lstStyle/>
          <a:p>
            <a:pPr>
              <a:buFont typeface="Wingdings" panose="05000000000000000000" pitchFamily="2" charset="2"/>
              <a:buChar char="§"/>
            </a:pPr>
            <a:r>
              <a:rPr lang="en-US" dirty="0">
                <a:latin typeface="Candara" panose="020E0502030303020204" pitchFamily="34" charset="0"/>
              </a:rPr>
              <a:t>Cannot force employee to find a replacement to work the hours he or she is missing.</a:t>
            </a:r>
          </a:p>
          <a:p>
            <a:pPr>
              <a:buFont typeface="Wingdings" panose="05000000000000000000" pitchFamily="2" charset="2"/>
              <a:buChar char="§"/>
            </a:pPr>
            <a:r>
              <a:rPr lang="en-US" dirty="0">
                <a:latin typeface="Candara" panose="020E0502030303020204" pitchFamily="34" charset="0"/>
              </a:rPr>
              <a:t>Cannot retaliate against employee who is exercising right under Paid Leave for All Employees Act, who opposes a practice that the employee believes violates the Act or who supports another employee who is exercising his or her rights.</a:t>
            </a:r>
          </a:p>
          <a:p>
            <a:pPr>
              <a:buFont typeface="Wingdings" panose="05000000000000000000" pitchFamily="2" charset="2"/>
              <a:buChar char="§"/>
            </a:pPr>
            <a:r>
              <a:rPr lang="en-US" dirty="0">
                <a:latin typeface="Candara" panose="020E0502030303020204" pitchFamily="34" charset="0"/>
              </a:rPr>
              <a:t>Cannot consider use of paid leave in any employment action, including taking disciplinary action against employee who uses leave.</a:t>
            </a:r>
          </a:p>
          <a:p>
            <a:pPr>
              <a:buFont typeface="Wingdings" panose="05000000000000000000" pitchFamily="2" charset="2"/>
              <a:buChar char="§"/>
            </a:pPr>
            <a:endParaRPr lang="en-US" dirty="0">
              <a:latin typeface="Candara" panose="020E0502030303020204" pitchFamily="34" charset="0"/>
            </a:endParaRPr>
          </a:p>
          <a:p>
            <a:pPr>
              <a:buFont typeface="Wingdings" panose="05000000000000000000" pitchFamily="2" charset="2"/>
              <a:buChar char="§"/>
            </a:pPr>
            <a:endParaRPr lang="en-US" dirty="0">
              <a:latin typeface="Candara" panose="020E0502030303020204" pitchFamily="34" charset="0"/>
            </a:endParaRPr>
          </a:p>
        </p:txBody>
      </p:sp>
    </p:spTree>
    <p:extLst>
      <p:ext uri="{BB962C8B-B14F-4D97-AF65-F5344CB8AC3E}">
        <p14:creationId xmlns:p14="http://schemas.microsoft.com/office/powerpoint/2010/main" val="152131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C0CEB4-BFAC-4014-9B69-2CFFE0B783D9}">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F44B8C88-7AFD-4F93-AF50-E36A0AADA3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F666C14-7219-46F1-8169-9E45DA110A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 Boardroom design</Template>
  <TotalTime>485</TotalTime>
  <Words>2193</Words>
  <Application>Microsoft Office PowerPoint</Application>
  <PresentationFormat>Widescreen</PresentationFormat>
  <Paragraphs>114</Paragraphs>
  <Slides>23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Candara</vt:lpstr>
      <vt:lpstr>Century Gothic</vt:lpstr>
      <vt:lpstr>Wingdings</vt:lpstr>
      <vt:lpstr>Wingdings 3</vt:lpstr>
      <vt:lpstr>Ion Boardroom</vt:lpstr>
      <vt:lpstr>ILLINOIS’ NEW EMPLOYMENT LAWS </vt:lpstr>
      <vt:lpstr>WITH A NEW YEAR COMES NEW OBLIGATIONS</vt:lpstr>
      <vt:lpstr>WHAT WAS THE LAW REGARDING TIME OFF  PRIOR TO 2024?</vt:lpstr>
      <vt:lpstr>OVERVIEW OF PAID LEAVE FOR ALL WORKERS ACT</vt:lpstr>
      <vt:lpstr>WHAT RIGHTS DOES THE PAID LEAVE FOR ALL WORKERS ACT GIVE EMPLOYEES?</vt:lpstr>
      <vt:lpstr>WHAT ARE THE MECHANICS OF THE PAID LEAVE FOR ALL WORKERS ACT?</vt:lpstr>
      <vt:lpstr>WHAT HAPPENS TO UNUSED PAID LEAVE ?</vt:lpstr>
      <vt:lpstr>WHAT IS AN EMPLOYER REQUIRED TO DO UNDER THE PAID LEAVE FOR ALL EMPLOYEES ACT?</vt:lpstr>
      <vt:lpstr>WHAT IS AN EMPLOYER PROHIBITED FROM DOING?</vt:lpstr>
      <vt:lpstr>WHAT ARE THE PENALTIES IMPOSED ON EMPLOYERS WHO VIOLATE THE LAW?</vt:lpstr>
      <vt:lpstr>SPECIAL PROBLEMS WITH THE PAID LEAVE FOR ALL EMPLOYEES ACT</vt:lpstr>
      <vt:lpstr>WHAT TO DO WITH EXISTING LEAVE POLICIES?</vt:lpstr>
      <vt:lpstr>HYPOTHETICAL # 1</vt:lpstr>
      <vt:lpstr>HYPOTHETICAL # 2</vt:lpstr>
      <vt:lpstr>WAIT, THERE’S MORE LEAVE REQUIREMENTS!</vt:lpstr>
      <vt:lpstr>MINIMUM WAGE IS GOING UP </vt:lpstr>
      <vt:lpstr>TRANSPORTATION BENEFITS PROGRAM</vt:lpstr>
      <vt:lpstr>NEW RIGHTS FOR TEMPORARY WORKERS</vt:lpstr>
      <vt:lpstr>NEW PROTECTIONS FOR FREELANCERS</vt:lpstr>
      <vt:lpstr>EMPLOYERS NOW EXPOSED TO GENDER-VIOLENCE CLAIMS</vt:lpstr>
      <vt:lpstr>THERE IS MORE TO COME</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YOU NEED TO KNOW ABOUT ILLINOIS’ NEW EMPLOYMENT LAWS</dc:title>
  <dc:creator>Seth Matus</dc:creator>
  <cp:lastModifiedBy>Seth Matus</cp:lastModifiedBy>
  <cp:revision>14</cp:revision>
  <dcterms:created xsi:type="dcterms:W3CDTF">2024-01-14T19:41:17Z</dcterms:created>
  <dcterms:modified xsi:type="dcterms:W3CDTF">2024-01-22T15:03:20Z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