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2"/>
  </p:notesMasterIdLst>
  <p:sldIdLst>
    <p:sldId id="256" r:id="rId5"/>
    <p:sldId id="264" r:id="rId6"/>
    <p:sldId id="258" r:id="rId7"/>
    <p:sldId id="259" r:id="rId8"/>
    <p:sldId id="257" r:id="rId9"/>
    <p:sldId id="263" r:id="rId10"/>
    <p:sldId id="267" r:id="rId11"/>
    <p:sldId id="261" r:id="rId12"/>
    <p:sldId id="273" r:id="rId13"/>
    <p:sldId id="272" r:id="rId14"/>
    <p:sldId id="268" r:id="rId15"/>
    <p:sldId id="265" r:id="rId16"/>
    <p:sldId id="260" r:id="rId17"/>
    <p:sldId id="271" r:id="rId18"/>
    <p:sldId id="270" r:id="rId19"/>
    <p:sldId id="266" r:id="rId20"/>
    <p:sldId id="274"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E03394-9A5F-D246-AE53-7E266E65701C}" v="23" dt="2025-01-15T21:52:49.2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02"/>
    <p:restoredTop sz="94729"/>
  </p:normalViewPr>
  <p:slideViewPr>
    <p:cSldViewPr snapToGrid="0">
      <p:cViewPr varScale="1">
        <p:scale>
          <a:sx n="85" d="100"/>
          <a:sy n="85" d="100"/>
        </p:scale>
        <p:origin x="82" y="18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817DCF-9C2A-4D40-AC7F-3436F8178A21}" type="datetimeFigureOut">
              <a:rPr lang="en-US" smtClean="0"/>
              <a:t>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5DA8B2-B3DE-440E-8C5B-F0898382FD34}" type="slidenum">
              <a:rPr lang="en-US" smtClean="0"/>
              <a:t>‹#›</a:t>
            </a:fld>
            <a:endParaRPr lang="en-US"/>
          </a:p>
        </p:txBody>
      </p:sp>
    </p:spTree>
    <p:extLst>
      <p:ext uri="{BB962C8B-B14F-4D97-AF65-F5344CB8AC3E}">
        <p14:creationId xmlns:p14="http://schemas.microsoft.com/office/powerpoint/2010/main" val="9340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57C70A21-2B85-4DC1-9B73-C2D370CE717B}" type="datetime1">
              <a:rPr lang="en-US" smtClean="0"/>
              <a:t>1/22/2025</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r>
              <a:rPr lang="en-US"/>
              <a:t>www.fishlawfirm.com</a:t>
            </a:r>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2179EB-D8AA-406A-BECD-F8ACF25A10B7}" type="datetime1">
              <a:rPr lang="en-US" smtClean="0"/>
              <a:t>1/22/2025</a:t>
            </a:fld>
            <a:endParaRPr lang="en-US" dirty="0"/>
          </a:p>
        </p:txBody>
      </p:sp>
      <p:sp>
        <p:nvSpPr>
          <p:cNvPr id="5" name="Footer Placeholder 4"/>
          <p:cNvSpPr>
            <a:spLocks noGrp="1"/>
          </p:cNvSpPr>
          <p:nvPr>
            <p:ph type="ftr" sz="quarter" idx="11"/>
          </p:nvPr>
        </p:nvSpPr>
        <p:spPr/>
        <p:txBody>
          <a:bodyPr/>
          <a:lstStyle/>
          <a:p>
            <a:r>
              <a:rPr lang="en-US"/>
              <a:t>www.fishlawfirm.com</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6319E6-46FB-48CE-B686-4A825F146A5A}" type="datetime1">
              <a:rPr lang="en-US" smtClean="0"/>
              <a:t>1/22/2025</a:t>
            </a:fld>
            <a:endParaRPr lang="en-US" dirty="0"/>
          </a:p>
        </p:txBody>
      </p:sp>
      <p:sp>
        <p:nvSpPr>
          <p:cNvPr id="5" name="Footer Placeholder 4"/>
          <p:cNvSpPr>
            <a:spLocks noGrp="1"/>
          </p:cNvSpPr>
          <p:nvPr>
            <p:ph type="ftr" sz="quarter" idx="11"/>
          </p:nvPr>
        </p:nvSpPr>
        <p:spPr/>
        <p:txBody>
          <a:bodyPr/>
          <a:lstStyle/>
          <a:p>
            <a:r>
              <a:rPr lang="en-US"/>
              <a:t>www.fishlawfirm.com</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2CB4AF-ED88-4838-8A04-A01B2FBA0704}" type="datetime1">
              <a:rPr lang="en-US" smtClean="0"/>
              <a:t>1/22/2025</a:t>
            </a:fld>
            <a:endParaRPr lang="en-US" dirty="0"/>
          </a:p>
        </p:txBody>
      </p:sp>
      <p:sp>
        <p:nvSpPr>
          <p:cNvPr id="5" name="Footer Placeholder 4"/>
          <p:cNvSpPr>
            <a:spLocks noGrp="1"/>
          </p:cNvSpPr>
          <p:nvPr>
            <p:ph type="ftr" sz="quarter" idx="11"/>
          </p:nvPr>
        </p:nvSpPr>
        <p:spPr/>
        <p:txBody>
          <a:bodyPr/>
          <a:lstStyle/>
          <a:p>
            <a:r>
              <a:rPr lang="en-US"/>
              <a:t>www.fishlawfirm.com</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7AE71A50-96D6-439C-9C5D-072D535B545C}" type="datetime1">
              <a:rPr lang="en-US" smtClean="0"/>
              <a:t>1/22/2025</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r>
              <a:rPr lang="en-US"/>
              <a:t>www.fishlawfirm.com</a:t>
            </a:r>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8A607E-EF9F-45AC-A355-46113CB0BD9D}" type="datetime1">
              <a:rPr lang="en-US" smtClean="0"/>
              <a:t>1/22/2025</a:t>
            </a:fld>
            <a:endParaRPr lang="en-US" dirty="0"/>
          </a:p>
        </p:txBody>
      </p:sp>
      <p:sp>
        <p:nvSpPr>
          <p:cNvPr id="6" name="Footer Placeholder 5"/>
          <p:cNvSpPr>
            <a:spLocks noGrp="1"/>
          </p:cNvSpPr>
          <p:nvPr>
            <p:ph type="ftr" sz="quarter" idx="11"/>
          </p:nvPr>
        </p:nvSpPr>
        <p:spPr/>
        <p:txBody>
          <a:bodyPr/>
          <a:lstStyle/>
          <a:p>
            <a:r>
              <a:rPr lang="en-US"/>
              <a:t>www.fishlawfirm.com</a:t>
            </a:r>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2EE9CA-AD65-47D5-862C-DEBAD5403742}" type="datetime1">
              <a:rPr lang="en-US" smtClean="0"/>
              <a:t>1/22/2025</a:t>
            </a:fld>
            <a:endParaRPr lang="en-US" dirty="0"/>
          </a:p>
        </p:txBody>
      </p:sp>
      <p:sp>
        <p:nvSpPr>
          <p:cNvPr id="8" name="Footer Placeholder 7"/>
          <p:cNvSpPr>
            <a:spLocks noGrp="1"/>
          </p:cNvSpPr>
          <p:nvPr>
            <p:ph type="ftr" sz="quarter" idx="11"/>
          </p:nvPr>
        </p:nvSpPr>
        <p:spPr/>
        <p:txBody>
          <a:bodyPr/>
          <a:lstStyle/>
          <a:p>
            <a:r>
              <a:rPr lang="en-US"/>
              <a:t>www.fishlawfirm.com</a:t>
            </a:r>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041BF96-D939-429A-AFCF-69FA7B162D82}" type="datetime1">
              <a:rPr lang="en-US" smtClean="0"/>
              <a:t>1/22/2025</a:t>
            </a:fld>
            <a:endParaRPr lang="en-US" dirty="0"/>
          </a:p>
        </p:txBody>
      </p:sp>
      <p:sp>
        <p:nvSpPr>
          <p:cNvPr id="4" name="Footer Placeholder 3"/>
          <p:cNvSpPr>
            <a:spLocks noGrp="1"/>
          </p:cNvSpPr>
          <p:nvPr>
            <p:ph type="ftr" sz="quarter" idx="11"/>
          </p:nvPr>
        </p:nvSpPr>
        <p:spPr/>
        <p:txBody>
          <a:bodyPr/>
          <a:lstStyle/>
          <a:p>
            <a:r>
              <a:rPr lang="en-US"/>
              <a:t>www.fishlawfirm.com</a:t>
            </a:r>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804CAF-1D69-444B-A7D7-22A888C79683}" type="datetime1">
              <a:rPr lang="en-US" smtClean="0"/>
              <a:t>1/22/2025</a:t>
            </a:fld>
            <a:endParaRPr lang="en-US" dirty="0"/>
          </a:p>
        </p:txBody>
      </p:sp>
      <p:sp>
        <p:nvSpPr>
          <p:cNvPr id="3" name="Footer Placeholder 2"/>
          <p:cNvSpPr>
            <a:spLocks noGrp="1"/>
          </p:cNvSpPr>
          <p:nvPr>
            <p:ph type="ftr" sz="quarter" idx="11"/>
          </p:nvPr>
        </p:nvSpPr>
        <p:spPr/>
        <p:txBody>
          <a:bodyPr/>
          <a:lstStyle/>
          <a:p>
            <a:r>
              <a:rPr lang="en-US"/>
              <a:t>www.fishlawfirm.com</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53D00C23-70FB-49E0-869D-84492B9B3AFF}" type="datetime1">
              <a:rPr lang="en-US" smtClean="0"/>
              <a:t>1/22/2025</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r>
              <a:rPr lang="en-US"/>
              <a:t>www.fishlawfirm.com</a:t>
            </a:r>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D47B142E-5546-4B7A-A287-E1AF5E1C0699}" type="datetime1">
              <a:rPr lang="en-US" smtClean="0"/>
              <a:t>1/22/2025</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r>
              <a:rPr lang="en-US"/>
              <a:t>www.fishlawfirm.com</a:t>
            </a:r>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6F9545B4-6AE8-47C5-AE39-41DBB7C7A325}" type="datetime1">
              <a:rPr lang="en-US" smtClean="0"/>
              <a:t>1/22/2025</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r>
              <a:rPr lang="en-US"/>
              <a:t>www.fishlawfirm.com</a:t>
            </a:r>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3.png"/><Relationship Id="rId4" Type="http://schemas.openxmlformats.org/officeDocument/2006/relationships/hyperlink" Target="https://ccchr.my.salesforce-sites.com/Forms/advpm__IntakeForm?formId=a0m8z000000SsC4AAK&amp;formWidth=800px&amp;hh=1"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19.png"/><Relationship Id="rId4" Type="http://schemas.openxmlformats.org/officeDocument/2006/relationships/hyperlink" Target="https://codelibrary.amlegal.com/codes/chicago/latest/chicago_il/0-0-0-2640051"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21.png"/><Relationship Id="rId4" Type="http://schemas.openxmlformats.org/officeDocument/2006/relationships/hyperlink" Target="https://311.chicago.gov/s/service-request?language=en_US"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image" Target="../media/image22.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7.mp4"/><Relationship Id="rId1" Type="http://schemas.microsoft.com/office/2007/relationships/media" Target="../media/media17.mp4"/><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png"/><Relationship Id="rId4" Type="http://schemas.openxmlformats.org/officeDocument/2006/relationships/hyperlink" Target="https://www.ilga.gov/legislation/ilcs/ilcs3.asp?ActID=4351&amp;ChapterID=68"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6.png"/><Relationship Id="rId4" Type="http://schemas.openxmlformats.org/officeDocument/2006/relationships/hyperlink" Target="https://labor.illinois.gov/laws-rules/paidleave/paidleavecomplaintform.html"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1.png"/><Relationship Id="rId4" Type="http://schemas.openxmlformats.org/officeDocument/2006/relationships/hyperlink" Target="https://www.cookcountyil.gov/sites/g/files/ywwepo161/files/documents/2024-01/24-0583%20Certified%20Full%20Text%20.pdf"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46" name="Rectangle 1045">
            <a:extLst>
              <a:ext uri="{FF2B5EF4-FFF2-40B4-BE49-F238E27FC236}">
                <a16:creationId xmlns:a16="http://schemas.microsoft.com/office/drawing/2014/main" id="{5D213B41-AC9B-4E61-BEED-FF4C168A8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007863-5334-02B6-630D-9F2F10357F41}"/>
              </a:ext>
            </a:extLst>
          </p:cNvPr>
          <p:cNvSpPr>
            <a:spLocks noGrp="1"/>
          </p:cNvSpPr>
          <p:nvPr>
            <p:ph type="ctrTitle"/>
          </p:nvPr>
        </p:nvSpPr>
        <p:spPr>
          <a:xfrm>
            <a:off x="659230" y="1013722"/>
            <a:ext cx="10869750" cy="1237298"/>
          </a:xfrm>
        </p:spPr>
        <p:txBody>
          <a:bodyPr>
            <a:noAutofit/>
          </a:bodyPr>
          <a:lstStyle/>
          <a:p>
            <a:r>
              <a:rPr lang="en-US" sz="5400" dirty="0"/>
              <a:t>Illinois paid leave </a:t>
            </a:r>
            <a:br>
              <a:rPr lang="en-US" sz="5400" dirty="0"/>
            </a:br>
            <a:r>
              <a:rPr lang="en-US" sz="5400" dirty="0"/>
              <a:t>FOR WORKERS LAWS as of 2025</a:t>
            </a:r>
          </a:p>
        </p:txBody>
      </p:sp>
      <p:sp>
        <p:nvSpPr>
          <p:cNvPr id="1047" name="Freeform 6">
            <a:extLst>
              <a:ext uri="{FF2B5EF4-FFF2-40B4-BE49-F238E27FC236}">
                <a16:creationId xmlns:a16="http://schemas.microsoft.com/office/drawing/2014/main" id="{628FBD9F-3B86-4C98-8F77-383320737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8154184" y="2884231"/>
            <a:ext cx="3005889" cy="4046220"/>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alpha val="90000"/>
            </a:schemeClr>
          </a:solidFill>
          <a:ln w="0">
            <a:noFill/>
            <a:prstDash val="solid"/>
            <a:round/>
            <a:headEnd/>
            <a:tailEnd/>
          </a:ln>
        </p:spPr>
        <p:txBody>
          <a:bodyPr/>
          <a:lstStyle/>
          <a:p>
            <a:endParaRPr lang="en-US" dirty="0"/>
          </a:p>
        </p:txBody>
      </p:sp>
      <p:pic>
        <p:nvPicPr>
          <p:cNvPr id="1026" name="Picture 2" descr="Workplace Law Partners">
            <a:extLst>
              <a:ext uri="{FF2B5EF4-FFF2-40B4-BE49-F238E27FC236}">
                <a16:creationId xmlns:a16="http://schemas.microsoft.com/office/drawing/2014/main" id="{CF7994FF-A26E-CE41-7743-29F471DCEC4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18526" y="3450582"/>
            <a:ext cx="9338380" cy="2194519"/>
          </a:xfrm>
          <a:prstGeom prst="rect">
            <a:avLst/>
          </a:prstGeom>
          <a:noFill/>
          <a:extLst>
            <a:ext uri="{909E8E84-426E-40DD-AFC4-6F175D3DCCD1}">
              <a14:hiddenFill xmlns:a14="http://schemas.microsoft.com/office/drawing/2010/main">
                <a:solidFill>
                  <a:srgbClr val="FFFFFF"/>
                </a:solidFill>
              </a14:hiddenFill>
            </a:ext>
          </a:extLst>
        </p:spPr>
      </p:pic>
      <p:sp>
        <p:nvSpPr>
          <p:cNvPr id="1048" name="Freeform 6">
            <a:extLst>
              <a:ext uri="{FF2B5EF4-FFF2-40B4-BE49-F238E27FC236}">
                <a16:creationId xmlns:a16="http://schemas.microsoft.com/office/drawing/2014/main" id="{6283F864-E3D1-457B-865A-DDC32254D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1080808" y="1936677"/>
            <a:ext cx="3006491" cy="4046220"/>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alpha val="90000"/>
            </a:schemeClr>
          </a:solidFill>
          <a:ln w="0">
            <a:noFill/>
            <a:prstDash val="solid"/>
            <a:round/>
            <a:headEnd/>
            <a:tailEnd/>
          </a:ln>
        </p:spPr>
        <p:txBody>
          <a:bodyPr/>
          <a:lstStyle/>
          <a:p>
            <a:endParaRPr lang="en-US"/>
          </a:p>
        </p:txBody>
      </p:sp>
      <p:sp>
        <p:nvSpPr>
          <p:cNvPr id="3" name="Footer Placeholder 2">
            <a:extLst>
              <a:ext uri="{FF2B5EF4-FFF2-40B4-BE49-F238E27FC236}">
                <a16:creationId xmlns:a16="http://schemas.microsoft.com/office/drawing/2014/main" id="{CE78E783-8550-0BB7-6D1C-02224275DBFF}"/>
              </a:ext>
            </a:extLst>
          </p:cNvPr>
          <p:cNvSpPr>
            <a:spLocks noGrp="1"/>
          </p:cNvSpPr>
          <p:nvPr>
            <p:ph type="ftr" sz="quarter" idx="11"/>
          </p:nvPr>
        </p:nvSpPr>
        <p:spPr/>
        <p:txBody>
          <a:bodyPr/>
          <a:lstStyle/>
          <a:p>
            <a:r>
              <a:rPr lang="en-US"/>
              <a:t>www.fishlawfirm.com</a:t>
            </a:r>
            <a:endParaRPr lang="en-US" dirty="0"/>
          </a:p>
        </p:txBody>
      </p:sp>
      <p:pic>
        <p:nvPicPr>
          <p:cNvPr id="10" name="Video 9">
            <a:hlinkClick r:id="" action="ppaction://media"/>
            <a:extLst>
              <a:ext uri="{FF2B5EF4-FFF2-40B4-BE49-F238E27FC236}">
                <a16:creationId xmlns:a16="http://schemas.microsoft.com/office/drawing/2014/main" id="{6A40B1A0-E726-8726-6F85-89910F8AAD7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048020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4101"/>
    </mc:Choice>
    <mc:Fallback xmlns="">
      <p:transition spd="slow" advTm="34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05058-2EAE-E0ED-6BDE-0591F8ADA292}"/>
              </a:ext>
            </a:extLst>
          </p:cNvPr>
          <p:cNvSpPr>
            <a:spLocks noGrp="1"/>
          </p:cNvSpPr>
          <p:nvPr>
            <p:ph type="title"/>
          </p:nvPr>
        </p:nvSpPr>
        <p:spPr/>
        <p:txBody>
          <a:bodyPr/>
          <a:lstStyle/>
          <a:p>
            <a:r>
              <a:rPr lang="en-US" dirty="0"/>
              <a:t>Filing a Cook County Paid Leave Complaint</a:t>
            </a:r>
          </a:p>
        </p:txBody>
      </p:sp>
      <p:sp>
        <p:nvSpPr>
          <p:cNvPr id="3" name="Content Placeholder 2">
            <a:extLst>
              <a:ext uri="{FF2B5EF4-FFF2-40B4-BE49-F238E27FC236}">
                <a16:creationId xmlns:a16="http://schemas.microsoft.com/office/drawing/2014/main" id="{839E43A0-106D-613E-0DAF-0604AA84287C}"/>
              </a:ext>
            </a:extLst>
          </p:cNvPr>
          <p:cNvSpPr>
            <a:spLocks noGrp="1"/>
          </p:cNvSpPr>
          <p:nvPr>
            <p:ph idx="1"/>
          </p:nvPr>
        </p:nvSpPr>
        <p:spPr/>
        <p:txBody>
          <a:bodyPr/>
          <a:lstStyle/>
          <a:p>
            <a:r>
              <a:rPr lang="en-US" dirty="0"/>
              <a:t>Employees may recover through civil action or by filing a complaint with the Cook County Commission on Human Rights within </a:t>
            </a:r>
            <a:r>
              <a:rPr lang="en-US" b="1" dirty="0"/>
              <a:t>3 years</a:t>
            </a:r>
            <a:r>
              <a:rPr lang="en-US" dirty="0"/>
              <a:t> of the alleged violation. </a:t>
            </a:r>
            <a:r>
              <a:rPr lang="en-US" b="0" i="0" dirty="0">
                <a:solidFill>
                  <a:srgbClr val="001D35"/>
                </a:solidFill>
                <a:effectLst/>
              </a:rPr>
              <a:t>§ 42-8.</a:t>
            </a:r>
            <a:endParaRPr lang="en-US" dirty="0"/>
          </a:p>
          <a:p>
            <a:r>
              <a:rPr lang="en-US" dirty="0"/>
              <a:t>Potential remedies include damages equal to three times the full amount of paid leave denied/lost plus interest, with costs and reasonable attorney’s fees. </a:t>
            </a:r>
            <a:r>
              <a:rPr lang="en-US" b="0" i="0" dirty="0">
                <a:solidFill>
                  <a:srgbClr val="001D35"/>
                </a:solidFill>
                <a:effectLst/>
              </a:rPr>
              <a:t>§ 42-8.</a:t>
            </a:r>
            <a:endParaRPr lang="en-US" dirty="0"/>
          </a:p>
          <a:p>
            <a:r>
              <a:rPr lang="en-US" dirty="0"/>
              <a:t>COMPLAINT FORM: </a:t>
            </a:r>
            <a:r>
              <a:rPr lang="en-US" dirty="0">
                <a:hlinkClick r:id="rId4"/>
              </a:rPr>
              <a:t>https://ccchr.my.salesforce-sites.com/Forms/advpm__IntakeForm?formId=a0m8z000000SsC4AAK&amp;formWidth=800px&amp;hh=1</a:t>
            </a:r>
            <a:r>
              <a:rPr lang="en-US" dirty="0"/>
              <a:t> </a:t>
            </a:r>
          </a:p>
        </p:txBody>
      </p:sp>
      <p:sp>
        <p:nvSpPr>
          <p:cNvPr id="4" name="Footer Placeholder 3">
            <a:extLst>
              <a:ext uri="{FF2B5EF4-FFF2-40B4-BE49-F238E27FC236}">
                <a16:creationId xmlns:a16="http://schemas.microsoft.com/office/drawing/2014/main" id="{4559FF78-B745-3EF7-EB87-08B6DBA973CE}"/>
              </a:ext>
            </a:extLst>
          </p:cNvPr>
          <p:cNvSpPr>
            <a:spLocks noGrp="1"/>
          </p:cNvSpPr>
          <p:nvPr>
            <p:ph type="ftr" sz="quarter" idx="11"/>
          </p:nvPr>
        </p:nvSpPr>
        <p:spPr/>
        <p:txBody>
          <a:bodyPr/>
          <a:lstStyle/>
          <a:p>
            <a:r>
              <a:rPr lang="en-US"/>
              <a:t>www.fishlawfirm.com</a:t>
            </a:r>
            <a:endParaRPr lang="en-US" dirty="0"/>
          </a:p>
        </p:txBody>
      </p:sp>
      <p:pic>
        <p:nvPicPr>
          <p:cNvPr id="6" name="Video 5">
            <a:hlinkClick r:id="" action="ppaction://media"/>
            <a:extLst>
              <a:ext uri="{FF2B5EF4-FFF2-40B4-BE49-F238E27FC236}">
                <a16:creationId xmlns:a16="http://schemas.microsoft.com/office/drawing/2014/main" id="{AEDB25CF-9B2C-1512-F929-CB6BFE7C1B3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17066269"/>
      </p:ext>
    </p:extLst>
  </p:cSld>
  <p:clrMapOvr>
    <a:masterClrMapping/>
  </p:clrMapOvr>
  <mc:AlternateContent xmlns:mc="http://schemas.openxmlformats.org/markup-compatibility/2006" xmlns:p14="http://schemas.microsoft.com/office/powerpoint/2010/main">
    <mc:Choice Requires="p14">
      <p:transition spd="slow" p14:dur="2000" advTm="11276"/>
    </mc:Choice>
    <mc:Fallback xmlns="">
      <p:transition spd="slow" advTm="11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F92F49-43A4-D76D-E9DF-1CA6E011790C}"/>
              </a:ext>
            </a:extLst>
          </p:cNvPr>
          <p:cNvPicPr>
            <a:picLocks noChangeAspect="1"/>
          </p:cNvPicPr>
          <p:nvPr/>
        </p:nvPicPr>
        <p:blipFill>
          <a:blip r:embed="rId4"/>
          <a:stretch>
            <a:fillRect/>
          </a:stretch>
        </p:blipFill>
        <p:spPr>
          <a:xfrm>
            <a:off x="0" y="842210"/>
            <a:ext cx="3997766" cy="5173579"/>
          </a:xfrm>
          <a:prstGeom prst="rect">
            <a:avLst/>
          </a:prstGeom>
          <a:solidFill>
            <a:schemeClr val="bg1"/>
          </a:solidFill>
        </p:spPr>
      </p:pic>
      <p:pic>
        <p:nvPicPr>
          <p:cNvPr id="5" name="Picture 4">
            <a:extLst>
              <a:ext uri="{FF2B5EF4-FFF2-40B4-BE49-F238E27FC236}">
                <a16:creationId xmlns:a16="http://schemas.microsoft.com/office/drawing/2014/main" id="{AD171150-B55D-162E-6418-3BF6212E8394}"/>
              </a:ext>
            </a:extLst>
          </p:cNvPr>
          <p:cNvPicPr>
            <a:picLocks noChangeAspect="1"/>
          </p:cNvPicPr>
          <p:nvPr/>
        </p:nvPicPr>
        <p:blipFill>
          <a:blip r:embed="rId5"/>
          <a:stretch>
            <a:fillRect/>
          </a:stretch>
        </p:blipFill>
        <p:spPr>
          <a:xfrm>
            <a:off x="4097117" y="842210"/>
            <a:ext cx="3997766" cy="5173579"/>
          </a:xfrm>
          <a:prstGeom prst="rect">
            <a:avLst/>
          </a:prstGeom>
          <a:solidFill>
            <a:schemeClr val="bg1"/>
          </a:solidFill>
        </p:spPr>
      </p:pic>
      <p:pic>
        <p:nvPicPr>
          <p:cNvPr id="7" name="Picture 6">
            <a:extLst>
              <a:ext uri="{FF2B5EF4-FFF2-40B4-BE49-F238E27FC236}">
                <a16:creationId xmlns:a16="http://schemas.microsoft.com/office/drawing/2014/main" id="{451CC447-A970-991C-173F-160FA7378A7D}"/>
              </a:ext>
            </a:extLst>
          </p:cNvPr>
          <p:cNvPicPr>
            <a:picLocks noChangeAspect="1"/>
          </p:cNvPicPr>
          <p:nvPr/>
        </p:nvPicPr>
        <p:blipFill>
          <a:blip r:embed="rId6"/>
          <a:stretch>
            <a:fillRect/>
          </a:stretch>
        </p:blipFill>
        <p:spPr>
          <a:xfrm>
            <a:off x="8194234" y="842210"/>
            <a:ext cx="3997766" cy="5173579"/>
          </a:xfrm>
          <a:prstGeom prst="rect">
            <a:avLst/>
          </a:prstGeom>
          <a:solidFill>
            <a:schemeClr val="bg1"/>
          </a:solidFill>
        </p:spPr>
      </p:pic>
      <p:sp>
        <p:nvSpPr>
          <p:cNvPr id="2" name="Footer Placeholder 1">
            <a:extLst>
              <a:ext uri="{FF2B5EF4-FFF2-40B4-BE49-F238E27FC236}">
                <a16:creationId xmlns:a16="http://schemas.microsoft.com/office/drawing/2014/main" id="{32AE5950-63A6-7042-36E1-EE665D51A744}"/>
              </a:ext>
            </a:extLst>
          </p:cNvPr>
          <p:cNvSpPr>
            <a:spLocks noGrp="1"/>
          </p:cNvSpPr>
          <p:nvPr>
            <p:ph type="ftr" sz="quarter" idx="11"/>
          </p:nvPr>
        </p:nvSpPr>
        <p:spPr/>
        <p:txBody>
          <a:bodyPr/>
          <a:lstStyle/>
          <a:p>
            <a:r>
              <a:rPr lang="en-US"/>
              <a:t>www.fishlawfirm.com</a:t>
            </a:r>
            <a:endParaRPr lang="en-US" dirty="0"/>
          </a:p>
        </p:txBody>
      </p:sp>
      <p:pic>
        <p:nvPicPr>
          <p:cNvPr id="6" name="Video 5">
            <a:hlinkClick r:id="" action="ppaction://media"/>
            <a:extLst>
              <a:ext uri="{FF2B5EF4-FFF2-40B4-BE49-F238E27FC236}">
                <a16:creationId xmlns:a16="http://schemas.microsoft.com/office/drawing/2014/main" id="{FA06A171-739B-B535-E475-260083CDEC2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1282380"/>
      </p:ext>
    </p:extLst>
  </p:cSld>
  <p:clrMapOvr>
    <a:masterClrMapping/>
  </p:clrMapOvr>
  <mc:AlternateContent xmlns:mc="http://schemas.openxmlformats.org/markup-compatibility/2006" xmlns:p14="http://schemas.microsoft.com/office/powerpoint/2010/main">
    <mc:Choice Requires="p14">
      <p:transition spd="slow" p14:dur="2000" advTm="5155"/>
    </mc:Choice>
    <mc:Fallback xmlns="">
      <p:transition spd="slow" advTm="5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C9704-C2CE-59E4-3877-955765D5C001}"/>
              </a:ext>
            </a:extLst>
          </p:cNvPr>
          <p:cNvSpPr>
            <a:spLocks noGrp="1"/>
          </p:cNvSpPr>
          <p:nvPr>
            <p:ph type="title"/>
          </p:nvPr>
        </p:nvSpPr>
        <p:spPr>
          <a:xfrm>
            <a:off x="944906" y="2002631"/>
            <a:ext cx="9612971" cy="2852737"/>
          </a:xfrm>
        </p:spPr>
        <p:txBody>
          <a:bodyPr>
            <a:normAutofit fontScale="90000"/>
          </a:bodyPr>
          <a:lstStyle/>
          <a:p>
            <a:r>
              <a:rPr lang="en-US" dirty="0"/>
              <a:t>CHICAGO’S PAID LEAVE AND PAID SICK and safe LEAVE ORDINANCE</a:t>
            </a:r>
          </a:p>
        </p:txBody>
      </p:sp>
      <p:sp>
        <p:nvSpPr>
          <p:cNvPr id="3" name="Footer Placeholder 2">
            <a:extLst>
              <a:ext uri="{FF2B5EF4-FFF2-40B4-BE49-F238E27FC236}">
                <a16:creationId xmlns:a16="http://schemas.microsoft.com/office/drawing/2014/main" id="{F7DFEE9B-E3B8-7428-B601-6FA63B1C3B7F}"/>
              </a:ext>
            </a:extLst>
          </p:cNvPr>
          <p:cNvSpPr>
            <a:spLocks noGrp="1"/>
          </p:cNvSpPr>
          <p:nvPr>
            <p:ph type="ftr" sz="quarter" idx="11"/>
          </p:nvPr>
        </p:nvSpPr>
        <p:spPr/>
        <p:txBody>
          <a:bodyPr/>
          <a:lstStyle/>
          <a:p>
            <a:r>
              <a:rPr lang="en-US"/>
              <a:t>www.fishlawfirm.com</a:t>
            </a:r>
            <a:endParaRPr lang="en-US" dirty="0"/>
          </a:p>
        </p:txBody>
      </p:sp>
      <p:pic>
        <p:nvPicPr>
          <p:cNvPr id="5" name="Video 4">
            <a:hlinkClick r:id="" action="ppaction://media"/>
            <a:extLst>
              <a:ext uri="{FF2B5EF4-FFF2-40B4-BE49-F238E27FC236}">
                <a16:creationId xmlns:a16="http://schemas.microsoft.com/office/drawing/2014/main" id="{79F8B5D5-A14A-24A0-A579-68EC3BDEFF7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04978495"/>
      </p:ext>
    </p:extLst>
  </p:cSld>
  <p:clrMapOvr>
    <a:masterClrMapping/>
  </p:clrMapOvr>
  <mc:AlternateContent xmlns:mc="http://schemas.openxmlformats.org/markup-compatibility/2006" xmlns:p14="http://schemas.microsoft.com/office/powerpoint/2010/main">
    <mc:Choice Requires="p14">
      <p:transition spd="slow" p14:dur="2000" advTm="7004"/>
    </mc:Choice>
    <mc:Fallback xmlns="">
      <p:transition spd="slow" advTm="7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DA28B-E551-A4C8-8358-00ADCC02D1D7}"/>
              </a:ext>
            </a:extLst>
          </p:cNvPr>
          <p:cNvSpPr>
            <a:spLocks noGrp="1"/>
          </p:cNvSpPr>
          <p:nvPr>
            <p:ph type="title"/>
          </p:nvPr>
        </p:nvSpPr>
        <p:spPr/>
        <p:txBody>
          <a:bodyPr/>
          <a:lstStyle/>
          <a:p>
            <a:r>
              <a:rPr lang="en-US" dirty="0"/>
              <a:t>CHICAGO PAID LEAVE AND PAID SICK AND SAFE LEAVE ORDINANCE</a:t>
            </a:r>
          </a:p>
        </p:txBody>
      </p:sp>
      <p:sp>
        <p:nvSpPr>
          <p:cNvPr id="3" name="Content Placeholder 2">
            <a:extLst>
              <a:ext uri="{FF2B5EF4-FFF2-40B4-BE49-F238E27FC236}">
                <a16:creationId xmlns:a16="http://schemas.microsoft.com/office/drawing/2014/main" id="{EB725E02-F069-4A66-1F4B-9AF3C1AD6922}"/>
              </a:ext>
            </a:extLst>
          </p:cNvPr>
          <p:cNvSpPr>
            <a:spLocks noGrp="1"/>
          </p:cNvSpPr>
          <p:nvPr>
            <p:ph idx="1"/>
          </p:nvPr>
        </p:nvSpPr>
        <p:spPr>
          <a:xfrm>
            <a:off x="1371600" y="2053653"/>
            <a:ext cx="9601200" cy="4661940"/>
          </a:xfrm>
        </p:spPr>
        <p:txBody>
          <a:bodyPr>
            <a:normAutofit fontScale="85000" lnSpcReduction="20000"/>
          </a:bodyPr>
          <a:lstStyle/>
          <a:p>
            <a:r>
              <a:rPr lang="en-US" dirty="0"/>
              <a:t>Chicago, Ill. Municipal Code </a:t>
            </a:r>
            <a:r>
              <a:rPr lang="en-US" b="0" i="0" dirty="0">
                <a:solidFill>
                  <a:srgbClr val="001D35"/>
                </a:solidFill>
                <a:effectLst/>
              </a:rPr>
              <a:t>§ 6-130-005 – Effective July 1, 2024 </a:t>
            </a:r>
            <a:r>
              <a:rPr lang="en-US" b="0" i="0" dirty="0">
                <a:solidFill>
                  <a:srgbClr val="001D35"/>
                </a:solidFill>
                <a:effectLst/>
                <a:hlinkClick r:id="rId4"/>
              </a:rPr>
              <a:t>https://codelibrary.amlegal.com/codes/chicago/latest/chicago_il/0-0-0-2640051</a:t>
            </a:r>
            <a:endParaRPr lang="en-US" b="0" i="0" dirty="0">
              <a:solidFill>
                <a:srgbClr val="001D35"/>
              </a:solidFill>
              <a:effectLst/>
            </a:endParaRPr>
          </a:p>
          <a:p>
            <a:r>
              <a:rPr lang="en-US" b="1" u="sng" dirty="0">
                <a:solidFill>
                  <a:srgbClr val="001D35"/>
                </a:solidFill>
              </a:rPr>
              <a:t>General Paid Leave:</a:t>
            </a:r>
            <a:r>
              <a:rPr lang="en-US" dirty="0">
                <a:solidFill>
                  <a:srgbClr val="001D35"/>
                </a:solidFill>
              </a:rPr>
              <a:t> Requires employers to provide a minimum 40 hours of </a:t>
            </a:r>
            <a:r>
              <a:rPr lang="en-US" b="1" dirty="0">
                <a:solidFill>
                  <a:srgbClr val="001D35"/>
                </a:solidFill>
              </a:rPr>
              <a:t>paid </a:t>
            </a:r>
            <a:r>
              <a:rPr lang="en-US" dirty="0">
                <a:solidFill>
                  <a:srgbClr val="001D35"/>
                </a:solidFill>
              </a:rPr>
              <a:t>leave during a 12-month period. 6-130-030.</a:t>
            </a:r>
          </a:p>
          <a:p>
            <a:pPr lvl="1"/>
            <a:r>
              <a:rPr lang="en-US" dirty="0">
                <a:solidFill>
                  <a:srgbClr val="001D35"/>
                </a:solidFill>
              </a:rPr>
              <a:t>1 hour of paid leave accrues for every 35 hours worked</a:t>
            </a:r>
          </a:p>
          <a:p>
            <a:pPr lvl="1"/>
            <a:r>
              <a:rPr lang="en-US" dirty="0">
                <a:solidFill>
                  <a:srgbClr val="001D35"/>
                </a:solidFill>
              </a:rPr>
              <a:t>Employees can use paid leave after 90 days after commencement of employment</a:t>
            </a:r>
          </a:p>
          <a:p>
            <a:pPr lvl="1"/>
            <a:r>
              <a:rPr lang="en-US" dirty="0">
                <a:solidFill>
                  <a:srgbClr val="001D35"/>
                </a:solidFill>
              </a:rPr>
              <a:t>Up to 16 PL hours can be carried over</a:t>
            </a:r>
          </a:p>
          <a:p>
            <a:r>
              <a:rPr lang="en-US" b="1" u="sng" dirty="0">
                <a:solidFill>
                  <a:srgbClr val="001D35"/>
                </a:solidFill>
              </a:rPr>
              <a:t>General Sick Leave:</a:t>
            </a:r>
            <a:r>
              <a:rPr lang="en-US" dirty="0">
                <a:solidFill>
                  <a:srgbClr val="001D35"/>
                </a:solidFill>
              </a:rPr>
              <a:t> Requires employers to provide a minimum of 40 hours of </a:t>
            </a:r>
            <a:r>
              <a:rPr lang="en-US" b="1" dirty="0">
                <a:solidFill>
                  <a:srgbClr val="001D35"/>
                </a:solidFill>
              </a:rPr>
              <a:t>paid sick leave</a:t>
            </a:r>
            <a:r>
              <a:rPr lang="en-US" dirty="0">
                <a:solidFill>
                  <a:srgbClr val="001D35"/>
                </a:solidFill>
              </a:rPr>
              <a:t> for medical reasons for the employees and their families. 6-130-030</a:t>
            </a:r>
          </a:p>
          <a:p>
            <a:pPr lvl="1"/>
            <a:r>
              <a:rPr lang="en-US" dirty="0">
                <a:solidFill>
                  <a:srgbClr val="001D35"/>
                </a:solidFill>
              </a:rPr>
              <a:t>1 hour of paid sick leave accrues for every 35 hours worked</a:t>
            </a:r>
          </a:p>
          <a:p>
            <a:pPr lvl="1"/>
            <a:r>
              <a:rPr lang="en-US" dirty="0">
                <a:solidFill>
                  <a:srgbClr val="001D35"/>
                </a:solidFill>
              </a:rPr>
              <a:t>Employees can use paid leave after 30 days after commencement of employment</a:t>
            </a:r>
          </a:p>
          <a:p>
            <a:pPr lvl="1"/>
            <a:r>
              <a:rPr lang="en-US" dirty="0">
                <a:solidFill>
                  <a:srgbClr val="001D35"/>
                </a:solidFill>
              </a:rPr>
              <a:t>Up to 80 hours can be carried over</a:t>
            </a:r>
          </a:p>
          <a:p>
            <a:r>
              <a:rPr lang="en-US" dirty="0">
                <a:solidFill>
                  <a:srgbClr val="001D35"/>
                </a:solidFill>
              </a:rPr>
              <a:t>This means 40 hours of Paid Leave and 40 hours of sick leave</a:t>
            </a:r>
          </a:p>
          <a:p>
            <a:r>
              <a:rPr lang="en-US" b="1" u="sng" dirty="0">
                <a:solidFill>
                  <a:srgbClr val="001D35"/>
                </a:solidFill>
              </a:rPr>
              <a:t>Retaliation:</a:t>
            </a:r>
            <a:r>
              <a:rPr lang="en-US" dirty="0">
                <a:solidFill>
                  <a:srgbClr val="001D35"/>
                </a:solidFill>
              </a:rPr>
              <a:t> No employer shall ”interfere with, deny, or change an employee’s work days or hours to avoid providing leave.” 6-130-020.</a:t>
            </a:r>
          </a:p>
          <a:p>
            <a:pPr lvl="1"/>
            <a:r>
              <a:rPr lang="en-US" dirty="0">
                <a:solidFill>
                  <a:srgbClr val="001D35"/>
                </a:solidFill>
              </a:rPr>
              <a:t>Cannot use absence-control policy to count paid leave as an absence that triggers discipline, discharge, demotion, suspension, or any other adverse activity.</a:t>
            </a:r>
          </a:p>
          <a:p>
            <a:pPr marL="530352" lvl="1" indent="0">
              <a:buNone/>
            </a:pPr>
            <a:endParaRPr lang="en-US" dirty="0"/>
          </a:p>
        </p:txBody>
      </p:sp>
      <p:sp>
        <p:nvSpPr>
          <p:cNvPr id="4" name="Footer Placeholder 3">
            <a:extLst>
              <a:ext uri="{FF2B5EF4-FFF2-40B4-BE49-F238E27FC236}">
                <a16:creationId xmlns:a16="http://schemas.microsoft.com/office/drawing/2014/main" id="{13A04A6A-5304-0F03-EAB9-81B963341F43}"/>
              </a:ext>
            </a:extLst>
          </p:cNvPr>
          <p:cNvSpPr>
            <a:spLocks noGrp="1"/>
          </p:cNvSpPr>
          <p:nvPr>
            <p:ph type="ftr" sz="quarter" idx="11"/>
          </p:nvPr>
        </p:nvSpPr>
        <p:spPr/>
        <p:txBody>
          <a:bodyPr/>
          <a:lstStyle/>
          <a:p>
            <a:r>
              <a:rPr lang="en-US"/>
              <a:t>www.fishlawfirm.com</a:t>
            </a:r>
            <a:endParaRPr lang="en-US" dirty="0"/>
          </a:p>
        </p:txBody>
      </p:sp>
      <p:pic>
        <p:nvPicPr>
          <p:cNvPr id="6" name="Video 5">
            <a:hlinkClick r:id="" action="ppaction://media"/>
            <a:extLst>
              <a:ext uri="{FF2B5EF4-FFF2-40B4-BE49-F238E27FC236}">
                <a16:creationId xmlns:a16="http://schemas.microsoft.com/office/drawing/2014/main" id="{9DC8C9F8-FF2C-FBBE-951F-20BACE8D462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38273429"/>
      </p:ext>
    </p:extLst>
  </p:cSld>
  <p:clrMapOvr>
    <a:masterClrMapping/>
  </p:clrMapOvr>
  <mc:AlternateContent xmlns:mc="http://schemas.openxmlformats.org/markup-compatibility/2006" xmlns:p14="http://schemas.microsoft.com/office/powerpoint/2010/main">
    <mc:Choice Requires="p14">
      <p:transition spd="slow" p14:dur="2000" advTm="36668"/>
    </mc:Choice>
    <mc:Fallback xmlns="">
      <p:transition spd="slow" advTm="36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6EF8C-F7FE-4777-F0C1-E70873350F52}"/>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EB1A0C6F-C3F1-C950-A0B3-0E4CBF3D683E}"/>
              </a:ext>
            </a:extLst>
          </p:cNvPr>
          <p:cNvSpPr>
            <a:spLocks noGrp="1"/>
          </p:cNvSpPr>
          <p:nvPr>
            <p:ph type="title"/>
          </p:nvPr>
        </p:nvSpPr>
        <p:spPr>
          <a:xfrm>
            <a:off x="1371600" y="380194"/>
            <a:ext cx="9601200" cy="823912"/>
          </a:xfrm>
        </p:spPr>
        <p:txBody>
          <a:bodyPr>
            <a:normAutofit fontScale="90000"/>
          </a:bodyPr>
          <a:lstStyle/>
          <a:p>
            <a:r>
              <a:rPr lang="en-US" dirty="0"/>
              <a:t>Who is covered under Chicago’s Ordinance</a:t>
            </a:r>
          </a:p>
        </p:txBody>
      </p:sp>
      <p:sp>
        <p:nvSpPr>
          <p:cNvPr id="3" name="Text Placeholder 2">
            <a:extLst>
              <a:ext uri="{FF2B5EF4-FFF2-40B4-BE49-F238E27FC236}">
                <a16:creationId xmlns:a16="http://schemas.microsoft.com/office/drawing/2014/main" id="{B2EC64DF-9732-D318-885B-D8FC2B548D10}"/>
              </a:ext>
            </a:extLst>
          </p:cNvPr>
          <p:cNvSpPr>
            <a:spLocks noGrp="1"/>
          </p:cNvSpPr>
          <p:nvPr>
            <p:ph type="body" idx="1"/>
          </p:nvPr>
        </p:nvSpPr>
        <p:spPr>
          <a:xfrm>
            <a:off x="1373188" y="1204106"/>
            <a:ext cx="4443413" cy="823912"/>
          </a:xfrm>
        </p:spPr>
        <p:txBody>
          <a:bodyPr/>
          <a:lstStyle/>
          <a:p>
            <a:r>
              <a:rPr lang="en-US" dirty="0"/>
              <a:t>Employees</a:t>
            </a:r>
          </a:p>
        </p:txBody>
      </p:sp>
      <p:sp>
        <p:nvSpPr>
          <p:cNvPr id="4" name="Content Placeholder 3">
            <a:extLst>
              <a:ext uri="{FF2B5EF4-FFF2-40B4-BE49-F238E27FC236}">
                <a16:creationId xmlns:a16="http://schemas.microsoft.com/office/drawing/2014/main" id="{9F78B836-F874-E54D-F058-3AA82161D9A9}"/>
              </a:ext>
            </a:extLst>
          </p:cNvPr>
          <p:cNvSpPr>
            <a:spLocks noGrp="1"/>
          </p:cNvSpPr>
          <p:nvPr>
            <p:ph sz="half" idx="2"/>
          </p:nvPr>
        </p:nvSpPr>
        <p:spPr>
          <a:xfrm>
            <a:off x="1371601" y="2028019"/>
            <a:ext cx="4295776" cy="3839382"/>
          </a:xfrm>
        </p:spPr>
        <p:txBody>
          <a:bodyPr>
            <a:normAutofit lnSpcReduction="10000"/>
          </a:bodyPr>
          <a:lstStyle/>
          <a:p>
            <a:r>
              <a:rPr lang="en-US" dirty="0"/>
              <a:t>Does not apply to employees outside of Chicago </a:t>
            </a:r>
          </a:p>
          <a:p>
            <a:r>
              <a:rPr lang="en-US" dirty="0"/>
              <a:t>Applies to an employees who works at least 80 hours for an Employer within any 120-day period (while physically present in Chicago)</a:t>
            </a:r>
          </a:p>
          <a:p>
            <a:pPr lvl="1"/>
            <a:r>
              <a:rPr lang="en-US" dirty="0"/>
              <a:t>This includes independent contractors!</a:t>
            </a:r>
          </a:p>
          <a:p>
            <a:pPr lvl="1"/>
            <a:r>
              <a:rPr lang="en-US" dirty="0"/>
              <a:t>If employees is paid to travel to Chicago, that travel time accrues</a:t>
            </a:r>
          </a:p>
        </p:txBody>
      </p:sp>
      <p:sp>
        <p:nvSpPr>
          <p:cNvPr id="5" name="Text Placeholder 4">
            <a:extLst>
              <a:ext uri="{FF2B5EF4-FFF2-40B4-BE49-F238E27FC236}">
                <a16:creationId xmlns:a16="http://schemas.microsoft.com/office/drawing/2014/main" id="{D6CA99C2-78DF-C750-F231-9499F1CE9938}"/>
              </a:ext>
            </a:extLst>
          </p:cNvPr>
          <p:cNvSpPr>
            <a:spLocks noGrp="1"/>
          </p:cNvSpPr>
          <p:nvPr>
            <p:ph type="body" sz="quarter" idx="3"/>
          </p:nvPr>
        </p:nvSpPr>
        <p:spPr>
          <a:xfrm>
            <a:off x="6375400" y="1204106"/>
            <a:ext cx="4445000" cy="823912"/>
          </a:xfrm>
        </p:spPr>
        <p:txBody>
          <a:bodyPr/>
          <a:lstStyle/>
          <a:p>
            <a:r>
              <a:rPr lang="en-US" dirty="0"/>
              <a:t>Employers</a:t>
            </a:r>
          </a:p>
        </p:txBody>
      </p:sp>
      <p:sp>
        <p:nvSpPr>
          <p:cNvPr id="6" name="Content Placeholder 5">
            <a:extLst>
              <a:ext uri="{FF2B5EF4-FFF2-40B4-BE49-F238E27FC236}">
                <a16:creationId xmlns:a16="http://schemas.microsoft.com/office/drawing/2014/main" id="{AD44F892-5237-CCCE-8839-D08519EE1D5B}"/>
              </a:ext>
            </a:extLst>
          </p:cNvPr>
          <p:cNvSpPr>
            <a:spLocks noGrp="1"/>
          </p:cNvSpPr>
          <p:nvPr>
            <p:ph sz="quarter" idx="4"/>
          </p:nvPr>
        </p:nvSpPr>
        <p:spPr>
          <a:xfrm>
            <a:off x="6524625" y="2028019"/>
            <a:ext cx="4118391" cy="3839382"/>
          </a:xfrm>
        </p:spPr>
        <p:txBody>
          <a:bodyPr>
            <a:normAutofit lnSpcReduction="10000"/>
          </a:bodyPr>
          <a:lstStyle/>
          <a:p>
            <a:r>
              <a:rPr lang="en-US" dirty="0"/>
              <a:t>Does not apply to employers outside of Chicago </a:t>
            </a:r>
          </a:p>
          <a:p>
            <a:r>
              <a:rPr lang="en-US" dirty="0"/>
              <a:t>Applies to any person who employs at least one person</a:t>
            </a:r>
          </a:p>
          <a:p>
            <a:endParaRPr lang="en-US" dirty="0"/>
          </a:p>
        </p:txBody>
      </p:sp>
      <p:sp>
        <p:nvSpPr>
          <p:cNvPr id="2" name="Footer Placeholder 1">
            <a:extLst>
              <a:ext uri="{FF2B5EF4-FFF2-40B4-BE49-F238E27FC236}">
                <a16:creationId xmlns:a16="http://schemas.microsoft.com/office/drawing/2014/main" id="{115414E2-38D3-5DA7-1BDB-C26BBEEB1A7B}"/>
              </a:ext>
            </a:extLst>
          </p:cNvPr>
          <p:cNvSpPr>
            <a:spLocks noGrp="1"/>
          </p:cNvSpPr>
          <p:nvPr>
            <p:ph type="ftr" sz="quarter" idx="11"/>
          </p:nvPr>
        </p:nvSpPr>
        <p:spPr/>
        <p:txBody>
          <a:bodyPr/>
          <a:lstStyle/>
          <a:p>
            <a:r>
              <a:rPr lang="en-US"/>
              <a:t>www.fishlawfirm.com</a:t>
            </a:r>
            <a:endParaRPr lang="en-US" dirty="0"/>
          </a:p>
        </p:txBody>
      </p:sp>
      <p:pic>
        <p:nvPicPr>
          <p:cNvPr id="8" name="Video 7">
            <a:hlinkClick r:id="" action="ppaction://media"/>
            <a:extLst>
              <a:ext uri="{FF2B5EF4-FFF2-40B4-BE49-F238E27FC236}">
                <a16:creationId xmlns:a16="http://schemas.microsoft.com/office/drawing/2014/main" id="{4C3897AB-D02D-CA14-14BB-2A5F8B7434D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55652413"/>
      </p:ext>
    </p:extLst>
  </p:cSld>
  <p:clrMapOvr>
    <a:masterClrMapping/>
  </p:clrMapOvr>
  <mc:AlternateContent xmlns:mc="http://schemas.openxmlformats.org/markup-compatibility/2006" xmlns:p14="http://schemas.microsoft.com/office/powerpoint/2010/main">
    <mc:Choice Requires="p14">
      <p:transition spd="slow" p14:dur="2000" advTm="3354"/>
    </mc:Choice>
    <mc:Fallback xmlns="">
      <p:transition spd="slow" advTm="3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0E3B7-F16C-9C59-1C21-1CCFA77D648A}"/>
              </a:ext>
            </a:extLst>
          </p:cNvPr>
          <p:cNvSpPr>
            <a:spLocks noGrp="1"/>
          </p:cNvSpPr>
          <p:nvPr>
            <p:ph type="title"/>
          </p:nvPr>
        </p:nvSpPr>
        <p:spPr/>
        <p:txBody>
          <a:bodyPr/>
          <a:lstStyle/>
          <a:p>
            <a:r>
              <a:rPr lang="en-US" dirty="0"/>
              <a:t>Filing a Chicago Paid Leave Complaint</a:t>
            </a:r>
          </a:p>
        </p:txBody>
      </p:sp>
      <p:sp>
        <p:nvSpPr>
          <p:cNvPr id="3" name="Content Placeholder 2">
            <a:extLst>
              <a:ext uri="{FF2B5EF4-FFF2-40B4-BE49-F238E27FC236}">
                <a16:creationId xmlns:a16="http://schemas.microsoft.com/office/drawing/2014/main" id="{A548242A-E698-3789-4038-3C2B965FBC69}"/>
              </a:ext>
            </a:extLst>
          </p:cNvPr>
          <p:cNvSpPr>
            <a:spLocks noGrp="1"/>
          </p:cNvSpPr>
          <p:nvPr>
            <p:ph idx="1"/>
          </p:nvPr>
        </p:nvSpPr>
        <p:spPr>
          <a:xfrm>
            <a:off x="1371600" y="1638300"/>
            <a:ext cx="9601200" cy="3581400"/>
          </a:xfrm>
        </p:spPr>
        <p:txBody>
          <a:bodyPr>
            <a:normAutofit lnSpcReduction="10000"/>
          </a:bodyPr>
          <a:lstStyle/>
          <a:p>
            <a:r>
              <a:rPr lang="en-US" dirty="0"/>
              <a:t>Employees can file a Complaint with the The Department of Business Affairs and Consumer Protection. </a:t>
            </a:r>
            <a:r>
              <a:rPr lang="en-US">
                <a:solidFill>
                  <a:srgbClr val="001D35"/>
                </a:solidFill>
              </a:rPr>
              <a:t>6-130-070.</a:t>
            </a:r>
            <a:endParaRPr lang="en-US" dirty="0"/>
          </a:p>
          <a:p>
            <a:r>
              <a:rPr lang="en-US" dirty="0"/>
              <a:t>COMPLAINT FORM: </a:t>
            </a:r>
            <a:r>
              <a:rPr lang="en-US" dirty="0">
                <a:hlinkClick r:id="rId4"/>
              </a:rPr>
              <a:t>https://311.chicago.gov/s/service-request?language=en_US</a:t>
            </a:r>
            <a:r>
              <a:rPr lang="en-US" dirty="0"/>
              <a:t> </a:t>
            </a:r>
          </a:p>
          <a:p>
            <a:r>
              <a:rPr lang="en-US" dirty="0"/>
              <a:t>Remedies include damages equal to three times the full amount of leave denied/lost with interest “at the prevailing rate,” and reasonable costs and attorney’s fees</a:t>
            </a:r>
          </a:p>
          <a:p>
            <a:r>
              <a:rPr lang="en-US" dirty="0"/>
              <a:t>Private Causes of Action: if any covered employee is not allowed a benefit to which entitled to under this chapter, they may recover in a civil action. </a:t>
            </a:r>
            <a:r>
              <a:rPr lang="en-US" dirty="0">
                <a:solidFill>
                  <a:srgbClr val="001D35"/>
                </a:solidFill>
              </a:rPr>
              <a:t>6-130-100</a:t>
            </a:r>
            <a:endParaRPr lang="en-US" dirty="0"/>
          </a:p>
          <a:p>
            <a:pPr lvl="1"/>
            <a:r>
              <a:rPr lang="en-US" dirty="0"/>
              <a:t>For Paid Sick Leave: private cause of action available on 7/1/2024</a:t>
            </a:r>
          </a:p>
          <a:p>
            <a:pPr lvl="1"/>
            <a:r>
              <a:rPr lang="en-US" dirty="0"/>
              <a:t>For Paid Leave: cannot seek private cause of action until </a:t>
            </a:r>
            <a:r>
              <a:rPr lang="en-US" b="1" dirty="0"/>
              <a:t>7/1/2025</a:t>
            </a:r>
            <a:endParaRPr lang="en-US" dirty="0"/>
          </a:p>
        </p:txBody>
      </p:sp>
      <p:sp>
        <p:nvSpPr>
          <p:cNvPr id="4" name="Footer Placeholder 3">
            <a:extLst>
              <a:ext uri="{FF2B5EF4-FFF2-40B4-BE49-F238E27FC236}">
                <a16:creationId xmlns:a16="http://schemas.microsoft.com/office/drawing/2014/main" id="{CAD66200-742C-878A-888B-B9753F9A09D6}"/>
              </a:ext>
            </a:extLst>
          </p:cNvPr>
          <p:cNvSpPr>
            <a:spLocks noGrp="1"/>
          </p:cNvSpPr>
          <p:nvPr>
            <p:ph type="ftr" sz="quarter" idx="11"/>
          </p:nvPr>
        </p:nvSpPr>
        <p:spPr/>
        <p:txBody>
          <a:bodyPr/>
          <a:lstStyle/>
          <a:p>
            <a:r>
              <a:rPr lang="en-US"/>
              <a:t>www.fishlawfirm.com</a:t>
            </a:r>
            <a:endParaRPr lang="en-US" dirty="0"/>
          </a:p>
        </p:txBody>
      </p:sp>
      <p:pic>
        <p:nvPicPr>
          <p:cNvPr id="6" name="Video 5">
            <a:hlinkClick r:id="" action="ppaction://media"/>
            <a:extLst>
              <a:ext uri="{FF2B5EF4-FFF2-40B4-BE49-F238E27FC236}">
                <a16:creationId xmlns:a16="http://schemas.microsoft.com/office/drawing/2014/main" id="{2D5C2DEE-C1EC-A65D-EBB3-D8469765878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53937227"/>
      </p:ext>
    </p:extLst>
  </p:cSld>
  <p:clrMapOvr>
    <a:masterClrMapping/>
  </p:clrMapOvr>
  <mc:AlternateContent xmlns:mc="http://schemas.openxmlformats.org/markup-compatibility/2006" xmlns:p14="http://schemas.microsoft.com/office/powerpoint/2010/main">
    <mc:Choice Requires="p14">
      <p:transition spd="slow" p14:dur="2000" advTm="22047"/>
    </mc:Choice>
    <mc:Fallback xmlns="">
      <p:transition spd="slow" advTm="22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E61233-5BA7-AA60-CA36-419ED6267E3B}"/>
              </a:ext>
            </a:extLst>
          </p:cNvPr>
          <p:cNvPicPr>
            <a:picLocks noChangeAspect="1"/>
          </p:cNvPicPr>
          <p:nvPr/>
        </p:nvPicPr>
        <p:blipFill>
          <a:blip r:embed="rId4"/>
          <a:stretch>
            <a:fillRect/>
          </a:stretch>
        </p:blipFill>
        <p:spPr>
          <a:xfrm>
            <a:off x="924973" y="0"/>
            <a:ext cx="5299364" cy="6858000"/>
          </a:xfrm>
          <a:prstGeom prst="rect">
            <a:avLst/>
          </a:prstGeom>
          <a:solidFill>
            <a:schemeClr val="bg1"/>
          </a:solidFill>
        </p:spPr>
      </p:pic>
      <p:pic>
        <p:nvPicPr>
          <p:cNvPr id="5" name="Picture 4">
            <a:extLst>
              <a:ext uri="{FF2B5EF4-FFF2-40B4-BE49-F238E27FC236}">
                <a16:creationId xmlns:a16="http://schemas.microsoft.com/office/drawing/2014/main" id="{0408E50C-2978-0D9D-9809-AA1615CF4C38}"/>
              </a:ext>
            </a:extLst>
          </p:cNvPr>
          <p:cNvPicPr>
            <a:picLocks noChangeAspect="1"/>
          </p:cNvPicPr>
          <p:nvPr/>
        </p:nvPicPr>
        <p:blipFill>
          <a:blip r:embed="rId5"/>
          <a:stretch>
            <a:fillRect/>
          </a:stretch>
        </p:blipFill>
        <p:spPr>
          <a:xfrm>
            <a:off x="6550465" y="0"/>
            <a:ext cx="5299364" cy="6858000"/>
          </a:xfrm>
          <a:prstGeom prst="rect">
            <a:avLst/>
          </a:prstGeom>
          <a:solidFill>
            <a:schemeClr val="bg1"/>
          </a:solidFill>
        </p:spPr>
      </p:pic>
      <p:sp>
        <p:nvSpPr>
          <p:cNvPr id="2" name="Footer Placeholder 1">
            <a:extLst>
              <a:ext uri="{FF2B5EF4-FFF2-40B4-BE49-F238E27FC236}">
                <a16:creationId xmlns:a16="http://schemas.microsoft.com/office/drawing/2014/main" id="{B87D1434-9CB2-7665-0AD1-24928B7686FE}"/>
              </a:ext>
            </a:extLst>
          </p:cNvPr>
          <p:cNvSpPr>
            <a:spLocks noGrp="1"/>
          </p:cNvSpPr>
          <p:nvPr>
            <p:ph type="ftr" sz="quarter" idx="11"/>
          </p:nvPr>
        </p:nvSpPr>
        <p:spPr/>
        <p:txBody>
          <a:bodyPr/>
          <a:lstStyle/>
          <a:p>
            <a:r>
              <a:rPr lang="en-US"/>
              <a:t>www.fishlawfirm.com</a:t>
            </a:r>
            <a:endParaRPr lang="en-US" dirty="0"/>
          </a:p>
        </p:txBody>
      </p:sp>
      <p:pic>
        <p:nvPicPr>
          <p:cNvPr id="6" name="Video 5">
            <a:hlinkClick r:id="" action="ppaction://media"/>
            <a:extLst>
              <a:ext uri="{FF2B5EF4-FFF2-40B4-BE49-F238E27FC236}">
                <a16:creationId xmlns:a16="http://schemas.microsoft.com/office/drawing/2014/main" id="{8E835261-9A67-E717-B07F-8148F9CC580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59897863"/>
      </p:ext>
    </p:extLst>
  </p:cSld>
  <p:clrMapOvr>
    <a:masterClrMapping/>
  </p:clrMapOvr>
  <mc:AlternateContent xmlns:mc="http://schemas.openxmlformats.org/markup-compatibility/2006" xmlns:p14="http://schemas.microsoft.com/office/powerpoint/2010/main">
    <mc:Choice Requires="p14">
      <p:transition spd="slow" p14:dur="2000" advTm="3137"/>
    </mc:Choice>
    <mc:Fallback xmlns="">
      <p:transition spd="slow" advTm="3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BE6F646-D6FE-02FA-B9C2-148326A56F91}"/>
              </a:ext>
            </a:extLst>
          </p:cNvPr>
          <p:cNvSpPr>
            <a:spLocks noGrp="1"/>
          </p:cNvSpPr>
          <p:nvPr>
            <p:ph type="title"/>
          </p:nvPr>
        </p:nvSpPr>
        <p:spPr>
          <a:xfrm>
            <a:off x="1371600" y="685800"/>
            <a:ext cx="9601200" cy="1485900"/>
          </a:xfrm>
        </p:spPr>
        <p:txBody>
          <a:bodyPr>
            <a:normAutofit/>
          </a:bodyPr>
          <a:lstStyle/>
          <a:p>
            <a:pPr algn="l"/>
            <a:r>
              <a:rPr lang="en-US" dirty="0"/>
              <a:t>SUMMARY</a:t>
            </a:r>
          </a:p>
        </p:txBody>
      </p:sp>
      <p:sp>
        <p:nvSpPr>
          <p:cNvPr id="6" name="Content Placeholder 2">
            <a:extLst>
              <a:ext uri="{FF2B5EF4-FFF2-40B4-BE49-F238E27FC236}">
                <a16:creationId xmlns:a16="http://schemas.microsoft.com/office/drawing/2014/main" id="{C441C55C-5F8C-E97D-7781-E4AD059571FE}"/>
              </a:ext>
            </a:extLst>
          </p:cNvPr>
          <p:cNvSpPr txBox="1">
            <a:spLocks/>
          </p:cNvSpPr>
          <p:nvPr/>
        </p:nvSpPr>
        <p:spPr>
          <a:xfrm>
            <a:off x="910389" y="2171700"/>
            <a:ext cx="9601200" cy="3581400"/>
          </a:xfrm>
          <a:prstGeom prst="rect">
            <a:avLst/>
          </a:prstGeom>
        </p:spPr>
        <p:txBody>
          <a:bodyPr vert="horz" lIns="91440" tIns="45720" rIns="91440" bIns="45720" rtlCol="0">
            <a:normAutofit/>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l"/>
            <a:endParaRPr lang="en-US" dirty="0"/>
          </a:p>
          <a:p>
            <a:pPr marL="342900" indent="-342900" algn="l">
              <a:buFont typeface="Arial" panose="020B0604020202020204" pitchFamily="34" charset="0"/>
              <a:buChar char="•"/>
            </a:pPr>
            <a:r>
              <a:rPr lang="en-US" dirty="0"/>
              <a:t>Check the employer’s location to determine the applicable laws and correct filing offices</a:t>
            </a:r>
          </a:p>
          <a:p>
            <a:pPr marL="342900" indent="-342900" algn="l">
              <a:buFont typeface="Arial" panose="020B0604020202020204" pitchFamily="34" charset="0"/>
              <a:buChar char="•"/>
            </a:pPr>
            <a:r>
              <a:rPr lang="en-US" dirty="0"/>
              <a:t>The Chicago Ordinance is the only paid leave law that covers independent contractors</a:t>
            </a:r>
          </a:p>
          <a:p>
            <a:pPr marL="342900" indent="-342900" algn="l">
              <a:buFont typeface="Arial" panose="020B0604020202020204" pitchFamily="34" charset="0"/>
              <a:buChar char="•"/>
            </a:pPr>
            <a:r>
              <a:rPr lang="en-US" dirty="0"/>
              <a:t>PLAWA does not offer a private right of action – but Chi and CC do!</a:t>
            </a:r>
          </a:p>
        </p:txBody>
      </p:sp>
      <p:sp>
        <p:nvSpPr>
          <p:cNvPr id="2" name="Footer Placeholder 1">
            <a:extLst>
              <a:ext uri="{FF2B5EF4-FFF2-40B4-BE49-F238E27FC236}">
                <a16:creationId xmlns:a16="http://schemas.microsoft.com/office/drawing/2014/main" id="{0BD4598F-899E-E64A-FDEA-FB05B95A0CC5}"/>
              </a:ext>
            </a:extLst>
          </p:cNvPr>
          <p:cNvSpPr>
            <a:spLocks noGrp="1"/>
          </p:cNvSpPr>
          <p:nvPr>
            <p:ph type="ftr" sz="quarter" idx="11"/>
          </p:nvPr>
        </p:nvSpPr>
        <p:spPr/>
        <p:txBody>
          <a:bodyPr/>
          <a:lstStyle/>
          <a:p>
            <a:r>
              <a:rPr lang="en-US"/>
              <a:t>www.fishlawfirm.com</a:t>
            </a:r>
            <a:endParaRPr lang="en-US" dirty="0"/>
          </a:p>
        </p:txBody>
      </p:sp>
      <p:pic>
        <p:nvPicPr>
          <p:cNvPr id="5" name="Video 4">
            <a:hlinkClick r:id="" action="ppaction://media"/>
            <a:extLst>
              <a:ext uri="{FF2B5EF4-FFF2-40B4-BE49-F238E27FC236}">
                <a16:creationId xmlns:a16="http://schemas.microsoft.com/office/drawing/2014/main" id="{1F92F54B-0E05-E399-B4E7-E369F9D78F7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4758560"/>
      </p:ext>
    </p:extLst>
  </p:cSld>
  <p:clrMapOvr>
    <a:masterClrMapping/>
  </p:clrMapOvr>
  <mc:AlternateContent xmlns:mc="http://schemas.openxmlformats.org/markup-compatibility/2006" xmlns:p14="http://schemas.microsoft.com/office/powerpoint/2010/main">
    <mc:Choice Requires="p14">
      <p:transition spd="slow" p14:dur="2000" advTm="49307"/>
    </mc:Choice>
    <mc:Fallback xmlns="">
      <p:transition spd="slow" advTm="49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5F5DA-C00C-E000-ED30-485A0D4AD06C}"/>
              </a:ext>
            </a:extLst>
          </p:cNvPr>
          <p:cNvSpPr>
            <a:spLocks noGrp="1"/>
          </p:cNvSpPr>
          <p:nvPr>
            <p:ph type="title"/>
          </p:nvPr>
        </p:nvSpPr>
        <p:spPr/>
        <p:txBody>
          <a:bodyPr/>
          <a:lstStyle/>
          <a:p>
            <a:r>
              <a:rPr lang="en-US" dirty="0"/>
              <a:t>ILLINOIS PAID LEAVE FOR ALL WORKERS ACT</a:t>
            </a:r>
          </a:p>
        </p:txBody>
      </p:sp>
      <p:sp>
        <p:nvSpPr>
          <p:cNvPr id="3" name="Text Placeholder 2">
            <a:extLst>
              <a:ext uri="{FF2B5EF4-FFF2-40B4-BE49-F238E27FC236}">
                <a16:creationId xmlns:a16="http://schemas.microsoft.com/office/drawing/2014/main" id="{7FECCE3E-1A9A-01EA-580E-68A546868D80}"/>
              </a:ext>
            </a:extLst>
          </p:cNvPr>
          <p:cNvSpPr>
            <a:spLocks noGrp="1"/>
          </p:cNvSpPr>
          <p:nvPr>
            <p:ph type="body" idx="1"/>
          </p:nvPr>
        </p:nvSpPr>
        <p:spPr/>
        <p:txBody>
          <a:bodyPr/>
          <a:lstStyle/>
          <a:p>
            <a:r>
              <a:rPr lang="en-US" dirty="0"/>
              <a:t>820 ILCS 192</a:t>
            </a:r>
          </a:p>
        </p:txBody>
      </p:sp>
      <p:sp>
        <p:nvSpPr>
          <p:cNvPr id="4" name="Footer Placeholder 3">
            <a:extLst>
              <a:ext uri="{FF2B5EF4-FFF2-40B4-BE49-F238E27FC236}">
                <a16:creationId xmlns:a16="http://schemas.microsoft.com/office/drawing/2014/main" id="{9C10C84C-7100-72E9-CC00-C75FABBE9D48}"/>
              </a:ext>
            </a:extLst>
          </p:cNvPr>
          <p:cNvSpPr>
            <a:spLocks noGrp="1"/>
          </p:cNvSpPr>
          <p:nvPr>
            <p:ph type="ftr" sz="quarter" idx="11"/>
          </p:nvPr>
        </p:nvSpPr>
        <p:spPr/>
        <p:txBody>
          <a:bodyPr/>
          <a:lstStyle/>
          <a:p>
            <a:r>
              <a:rPr lang="en-US"/>
              <a:t>www.fishlawfirm.com</a:t>
            </a:r>
            <a:endParaRPr lang="en-US" dirty="0"/>
          </a:p>
        </p:txBody>
      </p:sp>
      <p:pic>
        <p:nvPicPr>
          <p:cNvPr id="10" name="Video 9">
            <a:hlinkClick r:id="" action="ppaction://media"/>
            <a:extLst>
              <a:ext uri="{FF2B5EF4-FFF2-40B4-BE49-F238E27FC236}">
                <a16:creationId xmlns:a16="http://schemas.microsoft.com/office/drawing/2014/main" id="{23B2D071-207B-87C6-77B6-C73893B5D21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300397"/>
      </p:ext>
    </p:extLst>
  </p:cSld>
  <p:clrMapOvr>
    <a:masterClrMapping/>
  </p:clrMapOvr>
  <mc:AlternateContent xmlns:mc="http://schemas.openxmlformats.org/markup-compatibility/2006" xmlns:p14="http://schemas.microsoft.com/office/powerpoint/2010/main">
    <mc:Choice Requires="p14">
      <p:transition spd="slow" p14:dur="2000" advTm="969"/>
    </mc:Choice>
    <mc:Fallback xmlns="">
      <p:transition spd="slow" advTm="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9CBE7-8C2A-5C54-1A23-C29665EC5379}"/>
              </a:ext>
            </a:extLst>
          </p:cNvPr>
          <p:cNvSpPr>
            <a:spLocks noGrp="1"/>
          </p:cNvSpPr>
          <p:nvPr>
            <p:ph type="title"/>
          </p:nvPr>
        </p:nvSpPr>
        <p:spPr>
          <a:xfrm>
            <a:off x="1371599" y="367259"/>
            <a:ext cx="9601200" cy="1485900"/>
          </a:xfrm>
        </p:spPr>
        <p:txBody>
          <a:bodyPr/>
          <a:lstStyle/>
          <a:p>
            <a:r>
              <a:rPr lang="en-US" dirty="0"/>
              <a:t>ILLINOIS PAID LEAVE FOR ALL WORKERS ACT (PLAWA)</a:t>
            </a:r>
          </a:p>
        </p:txBody>
      </p:sp>
      <p:sp>
        <p:nvSpPr>
          <p:cNvPr id="3" name="Content Placeholder 2">
            <a:extLst>
              <a:ext uri="{FF2B5EF4-FFF2-40B4-BE49-F238E27FC236}">
                <a16:creationId xmlns:a16="http://schemas.microsoft.com/office/drawing/2014/main" id="{E1B53BD9-AB4E-6B02-C8DF-9981FD10EA85}"/>
              </a:ext>
            </a:extLst>
          </p:cNvPr>
          <p:cNvSpPr>
            <a:spLocks noGrp="1"/>
          </p:cNvSpPr>
          <p:nvPr>
            <p:ph idx="1"/>
          </p:nvPr>
        </p:nvSpPr>
        <p:spPr>
          <a:xfrm>
            <a:off x="1371599" y="1853159"/>
            <a:ext cx="9865895" cy="4600382"/>
          </a:xfrm>
        </p:spPr>
        <p:txBody>
          <a:bodyPr>
            <a:normAutofit fontScale="92500" lnSpcReduction="10000"/>
          </a:bodyPr>
          <a:lstStyle/>
          <a:p>
            <a:r>
              <a:rPr lang="en-US" dirty="0"/>
              <a:t>820 ILCS 192 – Effective January 1, 2024  </a:t>
            </a:r>
            <a:r>
              <a:rPr lang="en-US" sz="1500" dirty="0">
                <a:hlinkClick r:id="rId4"/>
              </a:rPr>
              <a:t>https://www.ilga.gov/legislation/ilcs/ilcs3.asp?ActID=4351&amp;ChapterID=68</a:t>
            </a:r>
            <a:endParaRPr lang="en-US" sz="1500" dirty="0"/>
          </a:p>
          <a:p>
            <a:r>
              <a:rPr lang="en-US" b="1" u="sng" dirty="0"/>
              <a:t>General Provision</a:t>
            </a:r>
            <a:r>
              <a:rPr lang="en-US" b="1" dirty="0"/>
              <a:t>: </a:t>
            </a:r>
            <a:r>
              <a:rPr lang="en-US" dirty="0"/>
              <a:t>Requires employers to provide a minimum of 40 hours of </a:t>
            </a:r>
            <a:r>
              <a:rPr lang="en-US" b="1" dirty="0"/>
              <a:t>paid</a:t>
            </a:r>
            <a:r>
              <a:rPr lang="en-US" dirty="0"/>
              <a:t> leave during a 12-month period to be used by the employee for </a:t>
            </a:r>
            <a:r>
              <a:rPr lang="en-US" b="1" dirty="0"/>
              <a:t>“any purpose.”</a:t>
            </a:r>
            <a:r>
              <a:rPr lang="en-US" dirty="0"/>
              <a:t> 820 ILCS 192/15.</a:t>
            </a:r>
          </a:p>
          <a:p>
            <a:pPr lvl="1"/>
            <a:r>
              <a:rPr lang="en-US" dirty="0"/>
              <a:t>Must be paid their normal hourly rate</a:t>
            </a:r>
          </a:p>
          <a:p>
            <a:r>
              <a:rPr lang="en-US" b="1" u="sng" dirty="0"/>
              <a:t>Retaliation Provision</a:t>
            </a:r>
            <a:r>
              <a:rPr lang="en-US" b="1" dirty="0"/>
              <a:t>:</a:t>
            </a:r>
            <a:r>
              <a:rPr lang="en-US" dirty="0"/>
              <a:t> Prohibits employers from taking adverse action against an employee for exercising rights under the Act, opposing violations of the Act, or supporting others exercising rights under the Act. 820 ILCS 192/25</a:t>
            </a:r>
          </a:p>
          <a:p>
            <a:pPr lvl="1"/>
            <a:r>
              <a:rPr lang="en-US" dirty="0"/>
              <a:t>This includes counting paid leave under a no-fault attendance policy</a:t>
            </a:r>
          </a:p>
          <a:p>
            <a:r>
              <a:rPr lang="en-US" dirty="0"/>
              <a:t>Employees can earn at least 1 hour of paid time off for every 40 hours </a:t>
            </a:r>
            <a:r>
              <a:rPr lang="en-US" b="1" dirty="0"/>
              <a:t>worked</a:t>
            </a:r>
          </a:p>
          <a:p>
            <a:pPr lvl="1"/>
            <a:r>
              <a:rPr lang="en-US" dirty="0"/>
              <a:t>Employees begin to accrue time at the commencement of employment (or on 1/1/2024)</a:t>
            </a:r>
          </a:p>
          <a:p>
            <a:pPr lvl="1"/>
            <a:r>
              <a:rPr lang="en-US" dirty="0"/>
              <a:t>Employees must wait 90 days after their first day of work before taking paid leave</a:t>
            </a:r>
          </a:p>
          <a:p>
            <a:pPr lvl="1"/>
            <a:r>
              <a:rPr lang="en-US" dirty="0"/>
              <a:t>Unused accrued leave can carry over to the next year</a:t>
            </a:r>
          </a:p>
          <a:p>
            <a:pPr lvl="1"/>
            <a:endParaRPr lang="en-US" dirty="0"/>
          </a:p>
          <a:p>
            <a:pPr lvl="1"/>
            <a:endParaRPr lang="en-US" dirty="0"/>
          </a:p>
          <a:p>
            <a:endParaRPr lang="en-US" dirty="0"/>
          </a:p>
          <a:p>
            <a:endParaRPr lang="en-US" dirty="0"/>
          </a:p>
        </p:txBody>
      </p:sp>
      <p:sp>
        <p:nvSpPr>
          <p:cNvPr id="4" name="Footer Placeholder 3">
            <a:extLst>
              <a:ext uri="{FF2B5EF4-FFF2-40B4-BE49-F238E27FC236}">
                <a16:creationId xmlns:a16="http://schemas.microsoft.com/office/drawing/2014/main" id="{E963F81E-2FE5-28F2-2CD9-F992AF212319}"/>
              </a:ext>
            </a:extLst>
          </p:cNvPr>
          <p:cNvSpPr>
            <a:spLocks noGrp="1"/>
          </p:cNvSpPr>
          <p:nvPr>
            <p:ph type="ftr" sz="quarter" idx="11"/>
          </p:nvPr>
        </p:nvSpPr>
        <p:spPr/>
        <p:txBody>
          <a:bodyPr/>
          <a:lstStyle/>
          <a:p>
            <a:r>
              <a:rPr lang="en-US"/>
              <a:t>www.fishlawfirm.com</a:t>
            </a:r>
            <a:endParaRPr lang="en-US" dirty="0"/>
          </a:p>
        </p:txBody>
      </p:sp>
      <p:pic>
        <p:nvPicPr>
          <p:cNvPr id="8" name="Video 7">
            <a:hlinkClick r:id="" action="ppaction://media"/>
            <a:extLst>
              <a:ext uri="{FF2B5EF4-FFF2-40B4-BE49-F238E27FC236}">
                <a16:creationId xmlns:a16="http://schemas.microsoft.com/office/drawing/2014/main" id="{27863794-2E4D-088C-DEC2-356058D8769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40108711"/>
      </p:ext>
    </p:extLst>
  </p:cSld>
  <p:clrMapOvr>
    <a:masterClrMapping/>
  </p:clrMapOvr>
  <mc:AlternateContent xmlns:mc="http://schemas.openxmlformats.org/markup-compatibility/2006" xmlns:p14="http://schemas.microsoft.com/office/powerpoint/2010/main">
    <mc:Choice Requires="p14">
      <p:transition spd="slow" p14:dur="2000" advTm="69081"/>
    </mc:Choice>
    <mc:Fallback xmlns="">
      <p:transition spd="slow" advTm="69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FF64EA1-4EAA-8DCB-4B83-5A0548C5CC51}"/>
              </a:ext>
            </a:extLst>
          </p:cNvPr>
          <p:cNvSpPr>
            <a:spLocks noGrp="1"/>
          </p:cNvSpPr>
          <p:nvPr>
            <p:ph type="title"/>
          </p:nvPr>
        </p:nvSpPr>
        <p:spPr>
          <a:xfrm>
            <a:off x="1371600" y="380194"/>
            <a:ext cx="9601200" cy="823912"/>
          </a:xfrm>
        </p:spPr>
        <p:txBody>
          <a:bodyPr/>
          <a:lstStyle/>
          <a:p>
            <a:r>
              <a:rPr lang="en-US" dirty="0"/>
              <a:t>Who is covered under PLAWA?</a:t>
            </a:r>
          </a:p>
        </p:txBody>
      </p:sp>
      <p:sp>
        <p:nvSpPr>
          <p:cNvPr id="3" name="Text Placeholder 2">
            <a:extLst>
              <a:ext uri="{FF2B5EF4-FFF2-40B4-BE49-F238E27FC236}">
                <a16:creationId xmlns:a16="http://schemas.microsoft.com/office/drawing/2014/main" id="{ADD4E830-48D1-29A1-464A-F9F948B33F28}"/>
              </a:ext>
            </a:extLst>
          </p:cNvPr>
          <p:cNvSpPr>
            <a:spLocks noGrp="1"/>
          </p:cNvSpPr>
          <p:nvPr>
            <p:ph type="body" idx="1"/>
          </p:nvPr>
        </p:nvSpPr>
        <p:spPr>
          <a:xfrm>
            <a:off x="1373188" y="1204106"/>
            <a:ext cx="4443413" cy="823912"/>
          </a:xfrm>
        </p:spPr>
        <p:txBody>
          <a:bodyPr/>
          <a:lstStyle/>
          <a:p>
            <a:r>
              <a:rPr lang="en-US" dirty="0"/>
              <a:t>Employees</a:t>
            </a:r>
          </a:p>
        </p:txBody>
      </p:sp>
      <p:sp>
        <p:nvSpPr>
          <p:cNvPr id="4" name="Content Placeholder 3">
            <a:extLst>
              <a:ext uri="{FF2B5EF4-FFF2-40B4-BE49-F238E27FC236}">
                <a16:creationId xmlns:a16="http://schemas.microsoft.com/office/drawing/2014/main" id="{0FA50711-5716-7E31-85D9-3F1649B0E737}"/>
              </a:ext>
            </a:extLst>
          </p:cNvPr>
          <p:cNvSpPr>
            <a:spLocks noGrp="1"/>
          </p:cNvSpPr>
          <p:nvPr>
            <p:ph sz="half" idx="2"/>
          </p:nvPr>
        </p:nvSpPr>
        <p:spPr>
          <a:xfrm>
            <a:off x="1371601" y="2028019"/>
            <a:ext cx="4295776" cy="4276528"/>
          </a:xfrm>
        </p:spPr>
        <p:txBody>
          <a:bodyPr>
            <a:normAutofit fontScale="92500" lnSpcReduction="20000"/>
          </a:bodyPr>
          <a:lstStyle/>
          <a:p>
            <a:r>
              <a:rPr lang="en-US" dirty="0"/>
              <a:t>PLAWA follows the definition of employee under IL Wage Payment and Collection Act</a:t>
            </a:r>
          </a:p>
          <a:p>
            <a:pPr lvl="1"/>
            <a:r>
              <a:rPr lang="en-US" dirty="0"/>
              <a:t>Applies to full time, part time, seasonal, and temporary employees</a:t>
            </a:r>
          </a:p>
          <a:p>
            <a:pPr lvl="1"/>
            <a:r>
              <a:rPr lang="en-US" dirty="0"/>
              <a:t>Does not apply to independent contractors</a:t>
            </a:r>
          </a:p>
          <a:p>
            <a:r>
              <a:rPr lang="en-US" dirty="0"/>
              <a:t>For FLSA overtime-exempt employees</a:t>
            </a:r>
          </a:p>
          <a:p>
            <a:pPr lvl="1"/>
            <a:r>
              <a:rPr lang="en-US" dirty="0"/>
              <a:t>Hours worked in excess of 40/week are not counted</a:t>
            </a:r>
          </a:p>
          <a:p>
            <a:r>
              <a:rPr lang="en-US" dirty="0"/>
              <a:t>For FLSA non-exempt employees</a:t>
            </a:r>
          </a:p>
          <a:p>
            <a:pPr lvl="1"/>
            <a:r>
              <a:rPr lang="en-US" dirty="0"/>
              <a:t>Hours worked in excess of 40/week are counted</a:t>
            </a:r>
          </a:p>
          <a:p>
            <a:endParaRPr lang="en-US" dirty="0"/>
          </a:p>
        </p:txBody>
      </p:sp>
      <p:sp>
        <p:nvSpPr>
          <p:cNvPr id="5" name="Text Placeholder 4">
            <a:extLst>
              <a:ext uri="{FF2B5EF4-FFF2-40B4-BE49-F238E27FC236}">
                <a16:creationId xmlns:a16="http://schemas.microsoft.com/office/drawing/2014/main" id="{3575A20A-D5C4-BD1F-66F7-A423F9A19FA7}"/>
              </a:ext>
            </a:extLst>
          </p:cNvPr>
          <p:cNvSpPr>
            <a:spLocks noGrp="1"/>
          </p:cNvSpPr>
          <p:nvPr>
            <p:ph type="body" sz="quarter" idx="3"/>
          </p:nvPr>
        </p:nvSpPr>
        <p:spPr>
          <a:xfrm>
            <a:off x="6375400" y="1204106"/>
            <a:ext cx="4445000" cy="823912"/>
          </a:xfrm>
        </p:spPr>
        <p:txBody>
          <a:bodyPr/>
          <a:lstStyle/>
          <a:p>
            <a:r>
              <a:rPr lang="en-US" dirty="0"/>
              <a:t>Employers</a:t>
            </a:r>
          </a:p>
        </p:txBody>
      </p:sp>
      <p:sp>
        <p:nvSpPr>
          <p:cNvPr id="6" name="Content Placeholder 5">
            <a:extLst>
              <a:ext uri="{FF2B5EF4-FFF2-40B4-BE49-F238E27FC236}">
                <a16:creationId xmlns:a16="http://schemas.microsoft.com/office/drawing/2014/main" id="{F8E81180-FD1C-D85F-B326-1D97C9087A4C}"/>
              </a:ext>
            </a:extLst>
          </p:cNvPr>
          <p:cNvSpPr>
            <a:spLocks noGrp="1"/>
          </p:cNvSpPr>
          <p:nvPr>
            <p:ph sz="quarter" idx="4"/>
          </p:nvPr>
        </p:nvSpPr>
        <p:spPr>
          <a:xfrm>
            <a:off x="6524625" y="2028019"/>
            <a:ext cx="4118391" cy="3839382"/>
          </a:xfrm>
        </p:spPr>
        <p:txBody>
          <a:bodyPr>
            <a:normAutofit fontScale="92500" lnSpcReduction="20000"/>
          </a:bodyPr>
          <a:lstStyle/>
          <a:p>
            <a:r>
              <a:rPr lang="en-US" dirty="0"/>
              <a:t>PLAWA follows the definition of employee under IL Wage Payment and Collection Act</a:t>
            </a:r>
          </a:p>
          <a:p>
            <a:pPr lvl="1"/>
            <a:r>
              <a:rPr lang="en-US" dirty="0"/>
              <a:t>Covers private employers of any size</a:t>
            </a:r>
          </a:p>
          <a:p>
            <a:pPr lvl="1"/>
            <a:r>
              <a:rPr lang="en-US" dirty="0"/>
              <a:t>State &amp; federal employers are exempt</a:t>
            </a:r>
          </a:p>
          <a:p>
            <a:r>
              <a:rPr lang="en-US" dirty="0"/>
              <a:t>Public school districts exempt</a:t>
            </a:r>
          </a:p>
          <a:p>
            <a:endParaRPr lang="en-US" dirty="0"/>
          </a:p>
        </p:txBody>
      </p:sp>
      <p:sp>
        <p:nvSpPr>
          <p:cNvPr id="2" name="Footer Placeholder 1">
            <a:extLst>
              <a:ext uri="{FF2B5EF4-FFF2-40B4-BE49-F238E27FC236}">
                <a16:creationId xmlns:a16="http://schemas.microsoft.com/office/drawing/2014/main" id="{19C2B753-F2AB-D615-881F-D9B0E6E00AAD}"/>
              </a:ext>
            </a:extLst>
          </p:cNvPr>
          <p:cNvSpPr>
            <a:spLocks noGrp="1"/>
          </p:cNvSpPr>
          <p:nvPr>
            <p:ph type="ftr" sz="quarter" idx="11"/>
          </p:nvPr>
        </p:nvSpPr>
        <p:spPr/>
        <p:txBody>
          <a:bodyPr/>
          <a:lstStyle/>
          <a:p>
            <a:r>
              <a:rPr lang="en-US"/>
              <a:t>www.fishlawfirm.com</a:t>
            </a:r>
            <a:endParaRPr lang="en-US" dirty="0"/>
          </a:p>
        </p:txBody>
      </p:sp>
      <p:pic>
        <p:nvPicPr>
          <p:cNvPr id="13" name="Video 12">
            <a:hlinkClick r:id="" action="ppaction://media"/>
            <a:extLst>
              <a:ext uri="{FF2B5EF4-FFF2-40B4-BE49-F238E27FC236}">
                <a16:creationId xmlns:a16="http://schemas.microsoft.com/office/drawing/2014/main" id="{0A684AAD-B3A6-448B-EFC4-835FCC0F2EB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42540288"/>
      </p:ext>
    </p:extLst>
  </p:cSld>
  <p:clrMapOvr>
    <a:masterClrMapping/>
  </p:clrMapOvr>
  <mc:AlternateContent xmlns:mc="http://schemas.openxmlformats.org/markup-compatibility/2006" xmlns:p14="http://schemas.microsoft.com/office/powerpoint/2010/main">
    <mc:Choice Requires="p14">
      <p:transition spd="slow" p14:dur="2000" advTm="19335"/>
    </mc:Choice>
    <mc:Fallback xmlns="">
      <p:transition spd="slow" advTm="19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A89F-0225-58AD-5A4F-2E270126F0FE}"/>
              </a:ext>
            </a:extLst>
          </p:cNvPr>
          <p:cNvSpPr>
            <a:spLocks noGrp="1"/>
          </p:cNvSpPr>
          <p:nvPr>
            <p:ph type="title"/>
          </p:nvPr>
        </p:nvSpPr>
        <p:spPr/>
        <p:txBody>
          <a:bodyPr/>
          <a:lstStyle/>
          <a:p>
            <a:r>
              <a:rPr lang="en-US" dirty="0"/>
              <a:t>Filing a PLAWA Complaint</a:t>
            </a:r>
          </a:p>
        </p:txBody>
      </p:sp>
      <p:sp>
        <p:nvSpPr>
          <p:cNvPr id="3" name="Content Placeholder 2">
            <a:extLst>
              <a:ext uri="{FF2B5EF4-FFF2-40B4-BE49-F238E27FC236}">
                <a16:creationId xmlns:a16="http://schemas.microsoft.com/office/drawing/2014/main" id="{3E59154C-809E-887D-1FAE-884C83145348}"/>
              </a:ext>
            </a:extLst>
          </p:cNvPr>
          <p:cNvSpPr>
            <a:spLocks noGrp="1"/>
          </p:cNvSpPr>
          <p:nvPr>
            <p:ph idx="1"/>
          </p:nvPr>
        </p:nvSpPr>
        <p:spPr>
          <a:xfrm>
            <a:off x="1371600" y="1428750"/>
            <a:ext cx="9601200" cy="3581400"/>
          </a:xfrm>
        </p:spPr>
        <p:txBody>
          <a:bodyPr/>
          <a:lstStyle/>
          <a:p>
            <a:endParaRPr lang="en-US" dirty="0"/>
          </a:p>
          <a:p>
            <a:r>
              <a:rPr lang="en-US" dirty="0"/>
              <a:t>The IL Department of Labor enforces the Act. 820 ILCS 192/30(a).</a:t>
            </a:r>
          </a:p>
          <a:p>
            <a:pPr lvl="1"/>
            <a:r>
              <a:rPr lang="en-US" dirty="0"/>
              <a:t>Employees cannot take a private right of action</a:t>
            </a:r>
          </a:p>
          <a:p>
            <a:r>
              <a:rPr lang="en-US" dirty="0"/>
              <a:t>Employees may file a complaint with IDOL within </a:t>
            </a:r>
            <a:r>
              <a:rPr lang="en-US" b="1" dirty="0"/>
              <a:t>three years</a:t>
            </a:r>
            <a:r>
              <a:rPr lang="en-US" dirty="0"/>
              <a:t> after the alleged violation. 820 ILCS 192/30(b)</a:t>
            </a:r>
          </a:p>
          <a:p>
            <a:r>
              <a:rPr lang="en-US" dirty="0"/>
              <a:t>Remedies include back pay, $2,500 in civil penalties, and equitable relief including attorney’s fees, witness fees, and other costs of the action.</a:t>
            </a:r>
          </a:p>
          <a:p>
            <a:r>
              <a:rPr lang="en-US" dirty="0"/>
              <a:t>COMPLAINT FORM:</a:t>
            </a:r>
          </a:p>
          <a:p>
            <a:pPr lvl="1"/>
            <a:r>
              <a:rPr lang="en-US" dirty="0">
                <a:hlinkClick r:id="rId4"/>
              </a:rPr>
              <a:t>https://labor.illinois.gov/laws-rules/paidleave/paidleavecomplaintform.html</a:t>
            </a:r>
            <a:endParaRPr lang="en-US" dirty="0"/>
          </a:p>
          <a:p>
            <a:pPr lvl="1"/>
            <a:endParaRPr lang="en-US" dirty="0"/>
          </a:p>
          <a:p>
            <a:pPr marL="0" indent="0">
              <a:buNone/>
            </a:pPr>
            <a:endParaRPr lang="en-US" dirty="0"/>
          </a:p>
        </p:txBody>
      </p:sp>
      <p:sp>
        <p:nvSpPr>
          <p:cNvPr id="4" name="Footer Placeholder 3">
            <a:extLst>
              <a:ext uri="{FF2B5EF4-FFF2-40B4-BE49-F238E27FC236}">
                <a16:creationId xmlns:a16="http://schemas.microsoft.com/office/drawing/2014/main" id="{7C31F823-2358-45CB-30E8-F3668DD5FB60}"/>
              </a:ext>
            </a:extLst>
          </p:cNvPr>
          <p:cNvSpPr>
            <a:spLocks noGrp="1"/>
          </p:cNvSpPr>
          <p:nvPr>
            <p:ph type="ftr" sz="quarter" idx="11"/>
          </p:nvPr>
        </p:nvSpPr>
        <p:spPr/>
        <p:txBody>
          <a:bodyPr/>
          <a:lstStyle/>
          <a:p>
            <a:r>
              <a:rPr lang="en-US"/>
              <a:t>www.fishlawfirm.com</a:t>
            </a:r>
            <a:endParaRPr lang="en-US" dirty="0"/>
          </a:p>
        </p:txBody>
      </p:sp>
      <p:pic>
        <p:nvPicPr>
          <p:cNvPr id="6" name="Video 5">
            <a:hlinkClick r:id="" action="ppaction://media"/>
            <a:extLst>
              <a:ext uri="{FF2B5EF4-FFF2-40B4-BE49-F238E27FC236}">
                <a16:creationId xmlns:a16="http://schemas.microsoft.com/office/drawing/2014/main" id="{36580A2D-30FA-9471-CAF6-7A969DE714F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36563674"/>
      </p:ext>
    </p:extLst>
  </p:cSld>
  <p:clrMapOvr>
    <a:masterClrMapping/>
  </p:clrMapOvr>
  <mc:AlternateContent xmlns:mc="http://schemas.openxmlformats.org/markup-compatibility/2006" xmlns:p14="http://schemas.microsoft.com/office/powerpoint/2010/main">
    <mc:Choice Requires="p14">
      <p:transition spd="slow" p14:dur="2000" advTm="23579"/>
    </mc:Choice>
    <mc:Fallback xmlns="">
      <p:transition spd="slow" advTm="23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E073AF-36DE-786D-0FE9-8DE0EFB99950}"/>
              </a:ext>
            </a:extLst>
          </p:cNvPr>
          <p:cNvPicPr>
            <a:picLocks noChangeAspect="1"/>
          </p:cNvPicPr>
          <p:nvPr/>
        </p:nvPicPr>
        <p:blipFill>
          <a:blip r:embed="rId4"/>
          <a:stretch>
            <a:fillRect/>
          </a:stretch>
        </p:blipFill>
        <p:spPr>
          <a:xfrm>
            <a:off x="796636" y="0"/>
            <a:ext cx="5299364" cy="6858000"/>
          </a:xfrm>
          <a:prstGeom prst="rect">
            <a:avLst/>
          </a:prstGeom>
          <a:solidFill>
            <a:schemeClr val="bg1"/>
          </a:solidFill>
        </p:spPr>
      </p:pic>
      <p:pic>
        <p:nvPicPr>
          <p:cNvPr id="5" name="Picture 4">
            <a:extLst>
              <a:ext uri="{FF2B5EF4-FFF2-40B4-BE49-F238E27FC236}">
                <a16:creationId xmlns:a16="http://schemas.microsoft.com/office/drawing/2014/main" id="{A6F687F8-40CC-563B-6F41-A7A3196F4042}"/>
              </a:ext>
            </a:extLst>
          </p:cNvPr>
          <p:cNvPicPr>
            <a:picLocks noChangeAspect="1"/>
          </p:cNvPicPr>
          <p:nvPr/>
        </p:nvPicPr>
        <p:blipFill>
          <a:blip r:embed="rId5"/>
          <a:stretch>
            <a:fillRect/>
          </a:stretch>
        </p:blipFill>
        <p:spPr>
          <a:xfrm>
            <a:off x="6285770" y="0"/>
            <a:ext cx="5299364" cy="6858000"/>
          </a:xfrm>
          <a:prstGeom prst="rect">
            <a:avLst/>
          </a:prstGeom>
          <a:solidFill>
            <a:schemeClr val="bg1"/>
          </a:solidFill>
        </p:spPr>
      </p:pic>
      <p:sp>
        <p:nvSpPr>
          <p:cNvPr id="2" name="Footer Placeholder 1">
            <a:extLst>
              <a:ext uri="{FF2B5EF4-FFF2-40B4-BE49-F238E27FC236}">
                <a16:creationId xmlns:a16="http://schemas.microsoft.com/office/drawing/2014/main" id="{9285CD2E-7FA5-EEF8-5FB9-976B75465F0D}"/>
              </a:ext>
            </a:extLst>
          </p:cNvPr>
          <p:cNvSpPr>
            <a:spLocks noGrp="1"/>
          </p:cNvSpPr>
          <p:nvPr>
            <p:ph type="ftr" sz="quarter" idx="11"/>
          </p:nvPr>
        </p:nvSpPr>
        <p:spPr/>
        <p:txBody>
          <a:bodyPr/>
          <a:lstStyle/>
          <a:p>
            <a:r>
              <a:rPr lang="en-US"/>
              <a:t>www.fishlawfirm.com</a:t>
            </a:r>
            <a:endParaRPr lang="en-US" dirty="0"/>
          </a:p>
        </p:txBody>
      </p:sp>
      <p:pic>
        <p:nvPicPr>
          <p:cNvPr id="6" name="Video 5">
            <a:hlinkClick r:id="" action="ppaction://media"/>
            <a:extLst>
              <a:ext uri="{FF2B5EF4-FFF2-40B4-BE49-F238E27FC236}">
                <a16:creationId xmlns:a16="http://schemas.microsoft.com/office/drawing/2014/main" id="{69A758FC-8112-4892-9898-5E753FE8E42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36243103"/>
      </p:ext>
    </p:extLst>
  </p:cSld>
  <p:clrMapOvr>
    <a:masterClrMapping/>
  </p:clrMapOvr>
  <mc:AlternateContent xmlns:mc="http://schemas.openxmlformats.org/markup-compatibility/2006" xmlns:p14="http://schemas.microsoft.com/office/powerpoint/2010/main">
    <mc:Choice Requires="p14">
      <p:transition spd="slow" p14:dur="2000" advTm="11624"/>
    </mc:Choice>
    <mc:Fallback xmlns="">
      <p:transition spd="slow" advTm="11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D5E4C-2F5C-DCDD-83D9-E668057A4B9B}"/>
              </a:ext>
            </a:extLst>
          </p:cNvPr>
          <p:cNvSpPr>
            <a:spLocks noGrp="1"/>
          </p:cNvSpPr>
          <p:nvPr>
            <p:ph type="title"/>
          </p:nvPr>
        </p:nvSpPr>
        <p:spPr>
          <a:xfrm>
            <a:off x="585142" y="2002631"/>
            <a:ext cx="9612971" cy="2852737"/>
          </a:xfrm>
        </p:spPr>
        <p:txBody>
          <a:bodyPr/>
          <a:lstStyle/>
          <a:p>
            <a:r>
              <a:rPr lang="en-US" dirty="0"/>
              <a:t>COOK COUNTY paid leave ordinance</a:t>
            </a:r>
          </a:p>
        </p:txBody>
      </p:sp>
      <p:sp>
        <p:nvSpPr>
          <p:cNvPr id="3" name="Footer Placeholder 2">
            <a:extLst>
              <a:ext uri="{FF2B5EF4-FFF2-40B4-BE49-F238E27FC236}">
                <a16:creationId xmlns:a16="http://schemas.microsoft.com/office/drawing/2014/main" id="{D561B6A2-ED56-606A-F2BD-B45AE47C5B2A}"/>
              </a:ext>
            </a:extLst>
          </p:cNvPr>
          <p:cNvSpPr>
            <a:spLocks noGrp="1"/>
          </p:cNvSpPr>
          <p:nvPr>
            <p:ph type="ftr" sz="quarter" idx="11"/>
          </p:nvPr>
        </p:nvSpPr>
        <p:spPr/>
        <p:txBody>
          <a:bodyPr/>
          <a:lstStyle/>
          <a:p>
            <a:r>
              <a:rPr lang="en-US"/>
              <a:t>www.fishlawfirm.com</a:t>
            </a:r>
            <a:endParaRPr lang="en-US" dirty="0"/>
          </a:p>
        </p:txBody>
      </p:sp>
      <p:pic>
        <p:nvPicPr>
          <p:cNvPr id="5" name="Video 4">
            <a:hlinkClick r:id="" action="ppaction://media"/>
            <a:extLst>
              <a:ext uri="{FF2B5EF4-FFF2-40B4-BE49-F238E27FC236}">
                <a16:creationId xmlns:a16="http://schemas.microsoft.com/office/drawing/2014/main" id="{8C055363-4B31-B9CA-F694-D18548C9631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86783295"/>
      </p:ext>
    </p:extLst>
  </p:cSld>
  <p:clrMapOvr>
    <a:masterClrMapping/>
  </p:clrMapOvr>
  <mc:AlternateContent xmlns:mc="http://schemas.openxmlformats.org/markup-compatibility/2006" xmlns:p14="http://schemas.microsoft.com/office/powerpoint/2010/main">
    <mc:Choice Requires="p14">
      <p:transition spd="slow" p14:dur="2000" advTm="9473"/>
    </mc:Choice>
    <mc:Fallback xmlns="">
      <p:transition spd="slow" advTm="9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8C10C-E395-F678-DE86-03F623F56993}"/>
              </a:ext>
            </a:extLst>
          </p:cNvPr>
          <p:cNvSpPr>
            <a:spLocks noGrp="1"/>
          </p:cNvSpPr>
          <p:nvPr>
            <p:ph type="title"/>
          </p:nvPr>
        </p:nvSpPr>
        <p:spPr/>
        <p:txBody>
          <a:bodyPr/>
          <a:lstStyle/>
          <a:p>
            <a:r>
              <a:rPr lang="en-US" dirty="0"/>
              <a:t>COOK COUNTY PAID LEAVE ORDINANCE</a:t>
            </a:r>
          </a:p>
        </p:txBody>
      </p:sp>
      <p:sp>
        <p:nvSpPr>
          <p:cNvPr id="3" name="Content Placeholder 2">
            <a:extLst>
              <a:ext uri="{FF2B5EF4-FFF2-40B4-BE49-F238E27FC236}">
                <a16:creationId xmlns:a16="http://schemas.microsoft.com/office/drawing/2014/main" id="{EE8ED96C-ABEA-28E2-3F94-EAD4728469B8}"/>
              </a:ext>
            </a:extLst>
          </p:cNvPr>
          <p:cNvSpPr>
            <a:spLocks noGrp="1"/>
          </p:cNvSpPr>
          <p:nvPr>
            <p:ph idx="1"/>
          </p:nvPr>
        </p:nvSpPr>
        <p:spPr>
          <a:xfrm>
            <a:off x="1371600" y="1638300"/>
            <a:ext cx="9601200" cy="3581400"/>
          </a:xfrm>
        </p:spPr>
        <p:txBody>
          <a:bodyPr>
            <a:normAutofit fontScale="92500" lnSpcReduction="20000"/>
          </a:bodyPr>
          <a:lstStyle/>
          <a:p>
            <a:r>
              <a:rPr lang="en-US" dirty="0"/>
              <a:t>Effective 12/31/2023 </a:t>
            </a:r>
            <a:r>
              <a:rPr lang="en-US" sz="1800" dirty="0">
                <a:hlinkClick r:id="rId4"/>
              </a:rPr>
              <a:t>https://www.cookcountyil.gov/sites/g/files/ywwepo161/files/documents/2024-01/24-0583%20Certified%20Full%20Text%20.pdf</a:t>
            </a:r>
            <a:endParaRPr lang="en-US" sz="1800" dirty="0"/>
          </a:p>
          <a:p>
            <a:r>
              <a:rPr lang="en-US" b="1" u="sng" dirty="0"/>
              <a:t>General Provision:</a:t>
            </a:r>
            <a:r>
              <a:rPr lang="en-US" b="1" dirty="0"/>
              <a:t> </a:t>
            </a:r>
            <a:r>
              <a:rPr lang="en-US" dirty="0"/>
              <a:t>Requires employers provide with least 1 hour of paid leave for every 40 hours worked to be used for </a:t>
            </a:r>
            <a:r>
              <a:rPr lang="en-US" b="1" dirty="0"/>
              <a:t>any reason</a:t>
            </a:r>
            <a:r>
              <a:rPr lang="en-US" dirty="0"/>
              <a:t>. </a:t>
            </a:r>
            <a:r>
              <a:rPr lang="en-US" b="0" i="0" dirty="0">
                <a:solidFill>
                  <a:srgbClr val="001D35"/>
                </a:solidFill>
                <a:effectLst/>
              </a:rPr>
              <a:t>§ 42-3.</a:t>
            </a:r>
            <a:endParaRPr lang="en-US" dirty="0"/>
          </a:p>
          <a:p>
            <a:pPr lvl="1"/>
            <a:r>
              <a:rPr lang="en-US" dirty="0"/>
              <a:t>Employees are entitled to use leave after 90 days after the commencement of employment</a:t>
            </a:r>
          </a:p>
          <a:p>
            <a:pPr lvl="1"/>
            <a:r>
              <a:rPr lang="en-US" dirty="0"/>
              <a:t>Employees are not required to give a reason or documentation for leave</a:t>
            </a:r>
          </a:p>
          <a:p>
            <a:pPr lvl="1"/>
            <a:r>
              <a:rPr lang="en-US" dirty="0"/>
              <a:t>Unused leave shall carry over </a:t>
            </a:r>
          </a:p>
          <a:p>
            <a:r>
              <a:rPr lang="en-US" dirty="0"/>
              <a:t>Prohibits employers from taking adverse action against an employee for exercising rights under the Act, opposing violations of the Act, or supporting others exercising rights under the Act. </a:t>
            </a:r>
            <a:r>
              <a:rPr lang="en-US" b="0" i="0" dirty="0">
                <a:solidFill>
                  <a:srgbClr val="001D35"/>
                </a:solidFill>
                <a:effectLst/>
              </a:rPr>
              <a:t>§ 42-7.</a:t>
            </a:r>
            <a:endParaRPr lang="en-US" dirty="0"/>
          </a:p>
          <a:p>
            <a:pPr lvl="1"/>
            <a:r>
              <a:rPr lang="en-US" dirty="0"/>
              <a:t>This includes counting paid leave under a no-fault attendance policy</a:t>
            </a:r>
          </a:p>
          <a:p>
            <a:endParaRPr lang="en-US" dirty="0"/>
          </a:p>
          <a:p>
            <a:endParaRPr lang="en-US" dirty="0"/>
          </a:p>
        </p:txBody>
      </p:sp>
      <p:sp>
        <p:nvSpPr>
          <p:cNvPr id="4" name="Footer Placeholder 3">
            <a:extLst>
              <a:ext uri="{FF2B5EF4-FFF2-40B4-BE49-F238E27FC236}">
                <a16:creationId xmlns:a16="http://schemas.microsoft.com/office/drawing/2014/main" id="{EC9CC3FD-C469-5D45-AACE-585F306F7357}"/>
              </a:ext>
            </a:extLst>
          </p:cNvPr>
          <p:cNvSpPr>
            <a:spLocks noGrp="1"/>
          </p:cNvSpPr>
          <p:nvPr>
            <p:ph type="ftr" sz="quarter" idx="11"/>
          </p:nvPr>
        </p:nvSpPr>
        <p:spPr/>
        <p:txBody>
          <a:bodyPr/>
          <a:lstStyle/>
          <a:p>
            <a:r>
              <a:rPr lang="en-US"/>
              <a:t>www.fishlawfirm.com</a:t>
            </a:r>
            <a:endParaRPr lang="en-US" dirty="0"/>
          </a:p>
        </p:txBody>
      </p:sp>
      <p:pic>
        <p:nvPicPr>
          <p:cNvPr id="6" name="Video 5">
            <a:hlinkClick r:id="" action="ppaction://media"/>
            <a:extLst>
              <a:ext uri="{FF2B5EF4-FFF2-40B4-BE49-F238E27FC236}">
                <a16:creationId xmlns:a16="http://schemas.microsoft.com/office/drawing/2014/main" id="{8862CC18-41C4-A502-5F63-58DD942F70A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5680910"/>
      </p:ext>
    </p:extLst>
  </p:cSld>
  <p:clrMapOvr>
    <a:masterClrMapping/>
  </p:clrMapOvr>
  <mc:AlternateContent xmlns:mc="http://schemas.openxmlformats.org/markup-compatibility/2006" xmlns:p14="http://schemas.microsoft.com/office/powerpoint/2010/main">
    <mc:Choice Requires="p14">
      <p:transition spd="slow" p14:dur="2000" advTm="43912"/>
    </mc:Choice>
    <mc:Fallback xmlns="">
      <p:transition spd="slow" advTm="43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89A6E-56EB-B71E-4EA5-271C80EB4DF3}"/>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AB1914A1-C4DC-A4CA-A866-1DC1CE64CA2B}"/>
              </a:ext>
            </a:extLst>
          </p:cNvPr>
          <p:cNvSpPr>
            <a:spLocks noGrp="1"/>
          </p:cNvSpPr>
          <p:nvPr>
            <p:ph type="title"/>
          </p:nvPr>
        </p:nvSpPr>
        <p:spPr>
          <a:xfrm>
            <a:off x="1371600" y="380194"/>
            <a:ext cx="9601200" cy="823912"/>
          </a:xfrm>
        </p:spPr>
        <p:txBody>
          <a:bodyPr>
            <a:noAutofit/>
          </a:bodyPr>
          <a:lstStyle/>
          <a:p>
            <a:r>
              <a:rPr lang="en-US" sz="3600" dirty="0"/>
              <a:t>Who is covered under Cook County’s Ordinance</a:t>
            </a:r>
          </a:p>
        </p:txBody>
      </p:sp>
      <p:sp>
        <p:nvSpPr>
          <p:cNvPr id="3" name="Text Placeholder 2">
            <a:extLst>
              <a:ext uri="{FF2B5EF4-FFF2-40B4-BE49-F238E27FC236}">
                <a16:creationId xmlns:a16="http://schemas.microsoft.com/office/drawing/2014/main" id="{236700DA-BE67-B2F7-D006-064E9260B225}"/>
              </a:ext>
            </a:extLst>
          </p:cNvPr>
          <p:cNvSpPr>
            <a:spLocks noGrp="1"/>
          </p:cNvSpPr>
          <p:nvPr>
            <p:ph type="body" idx="1"/>
          </p:nvPr>
        </p:nvSpPr>
        <p:spPr>
          <a:xfrm>
            <a:off x="1371600" y="1004814"/>
            <a:ext cx="4443413" cy="823912"/>
          </a:xfrm>
        </p:spPr>
        <p:txBody>
          <a:bodyPr/>
          <a:lstStyle/>
          <a:p>
            <a:r>
              <a:rPr lang="en-US" dirty="0"/>
              <a:t>Employees</a:t>
            </a:r>
          </a:p>
        </p:txBody>
      </p:sp>
      <p:sp>
        <p:nvSpPr>
          <p:cNvPr id="4" name="Content Placeholder 3">
            <a:extLst>
              <a:ext uri="{FF2B5EF4-FFF2-40B4-BE49-F238E27FC236}">
                <a16:creationId xmlns:a16="http://schemas.microsoft.com/office/drawing/2014/main" id="{F4FD0AD1-6C63-4C3D-B94A-3A90B97E1E9C}"/>
              </a:ext>
            </a:extLst>
          </p:cNvPr>
          <p:cNvSpPr>
            <a:spLocks noGrp="1"/>
          </p:cNvSpPr>
          <p:nvPr>
            <p:ph sz="half" idx="2"/>
          </p:nvPr>
        </p:nvSpPr>
        <p:spPr>
          <a:xfrm>
            <a:off x="1371601" y="2028018"/>
            <a:ext cx="4295776" cy="4449787"/>
          </a:xfrm>
        </p:spPr>
        <p:txBody>
          <a:bodyPr>
            <a:normAutofit fontScale="85000" lnSpcReduction="20000"/>
          </a:bodyPr>
          <a:lstStyle/>
          <a:p>
            <a:r>
              <a:rPr lang="en-US" dirty="0"/>
              <a:t>Does not apply to employees outside of Cook County (or employees within Chicago)</a:t>
            </a:r>
          </a:p>
          <a:p>
            <a:r>
              <a:rPr lang="en-US" dirty="0"/>
              <a:t>Employee is the same application as the IL Wage Payment and Collection Act (and PLAWA)</a:t>
            </a:r>
          </a:p>
          <a:p>
            <a:pPr lvl="1"/>
            <a:r>
              <a:rPr lang="en-US" dirty="0"/>
              <a:t>Applies to full time, part time, seasonal, and temporary employees</a:t>
            </a:r>
          </a:p>
          <a:p>
            <a:pPr lvl="1"/>
            <a:r>
              <a:rPr lang="en-US" dirty="0"/>
              <a:t>Does not apply to independent contractors</a:t>
            </a:r>
          </a:p>
          <a:p>
            <a:r>
              <a:rPr lang="en-US" dirty="0"/>
              <a:t>For FLSA overtime-exempt employees</a:t>
            </a:r>
          </a:p>
          <a:p>
            <a:pPr lvl="1"/>
            <a:r>
              <a:rPr lang="en-US" dirty="0"/>
              <a:t>Hours worked in excess of 40/week are not counted</a:t>
            </a:r>
          </a:p>
          <a:p>
            <a:r>
              <a:rPr lang="en-US" dirty="0"/>
              <a:t>For FLSA non-exempt employees</a:t>
            </a:r>
          </a:p>
          <a:p>
            <a:pPr lvl="1"/>
            <a:r>
              <a:rPr lang="en-US" dirty="0"/>
              <a:t>Hours worked in excess of 40/week are counted</a:t>
            </a:r>
          </a:p>
          <a:p>
            <a:pPr lvl="1"/>
            <a:endParaRPr lang="en-US" dirty="0"/>
          </a:p>
          <a:p>
            <a:endParaRPr lang="en-US" dirty="0"/>
          </a:p>
        </p:txBody>
      </p:sp>
      <p:sp>
        <p:nvSpPr>
          <p:cNvPr id="5" name="Text Placeholder 4">
            <a:extLst>
              <a:ext uri="{FF2B5EF4-FFF2-40B4-BE49-F238E27FC236}">
                <a16:creationId xmlns:a16="http://schemas.microsoft.com/office/drawing/2014/main" id="{54825D6B-5D16-6CFA-FB0C-72E0FA2F5A6E}"/>
              </a:ext>
            </a:extLst>
          </p:cNvPr>
          <p:cNvSpPr>
            <a:spLocks noGrp="1"/>
          </p:cNvSpPr>
          <p:nvPr>
            <p:ph type="body" sz="quarter" idx="3"/>
          </p:nvPr>
        </p:nvSpPr>
        <p:spPr>
          <a:xfrm>
            <a:off x="6524625" y="1004814"/>
            <a:ext cx="4445000" cy="823912"/>
          </a:xfrm>
        </p:spPr>
        <p:txBody>
          <a:bodyPr/>
          <a:lstStyle/>
          <a:p>
            <a:r>
              <a:rPr lang="en-US" dirty="0"/>
              <a:t>Employers</a:t>
            </a:r>
          </a:p>
        </p:txBody>
      </p:sp>
      <p:sp>
        <p:nvSpPr>
          <p:cNvPr id="6" name="Content Placeholder 5">
            <a:extLst>
              <a:ext uri="{FF2B5EF4-FFF2-40B4-BE49-F238E27FC236}">
                <a16:creationId xmlns:a16="http://schemas.microsoft.com/office/drawing/2014/main" id="{23CBCBE0-28C2-4FBA-9B7A-3943920AEDBD}"/>
              </a:ext>
            </a:extLst>
          </p:cNvPr>
          <p:cNvSpPr>
            <a:spLocks noGrp="1"/>
          </p:cNvSpPr>
          <p:nvPr>
            <p:ph sz="quarter" idx="4"/>
          </p:nvPr>
        </p:nvSpPr>
        <p:spPr>
          <a:xfrm>
            <a:off x="6524625" y="2028019"/>
            <a:ext cx="4118391" cy="3839382"/>
          </a:xfrm>
        </p:spPr>
        <p:txBody>
          <a:bodyPr>
            <a:normAutofit fontScale="85000" lnSpcReduction="20000"/>
          </a:bodyPr>
          <a:lstStyle/>
          <a:p>
            <a:r>
              <a:rPr lang="en-US" dirty="0"/>
              <a:t>Does not apply to employers outside of Cook County (or employers in Chicago)</a:t>
            </a:r>
          </a:p>
          <a:p>
            <a:r>
              <a:rPr lang="en-US" dirty="0"/>
              <a:t>Employer is the same application as the IL Wage Payment and Collection Act (and PLAWA)</a:t>
            </a:r>
          </a:p>
          <a:p>
            <a:pPr lvl="1"/>
            <a:r>
              <a:rPr lang="en-US" dirty="0"/>
              <a:t>Covers private employers of any size</a:t>
            </a:r>
          </a:p>
          <a:p>
            <a:pPr lvl="1"/>
            <a:r>
              <a:rPr lang="en-US" dirty="0"/>
              <a:t>State &amp; federal employers are exempt</a:t>
            </a:r>
          </a:p>
          <a:p>
            <a:endParaRPr lang="en-US" dirty="0"/>
          </a:p>
          <a:p>
            <a:endParaRPr lang="en-US" dirty="0"/>
          </a:p>
        </p:txBody>
      </p:sp>
      <p:sp>
        <p:nvSpPr>
          <p:cNvPr id="2" name="Footer Placeholder 1">
            <a:extLst>
              <a:ext uri="{FF2B5EF4-FFF2-40B4-BE49-F238E27FC236}">
                <a16:creationId xmlns:a16="http://schemas.microsoft.com/office/drawing/2014/main" id="{40B75DFB-9C9D-0EE6-1C19-766C8BE46E4E}"/>
              </a:ext>
            </a:extLst>
          </p:cNvPr>
          <p:cNvSpPr>
            <a:spLocks noGrp="1"/>
          </p:cNvSpPr>
          <p:nvPr>
            <p:ph type="ftr" sz="quarter" idx="11"/>
          </p:nvPr>
        </p:nvSpPr>
        <p:spPr/>
        <p:txBody>
          <a:bodyPr/>
          <a:lstStyle/>
          <a:p>
            <a:r>
              <a:rPr lang="en-US"/>
              <a:t>www.fishlawfirm.com</a:t>
            </a:r>
            <a:endParaRPr lang="en-US" dirty="0"/>
          </a:p>
        </p:txBody>
      </p:sp>
      <p:pic>
        <p:nvPicPr>
          <p:cNvPr id="8" name="Video 7">
            <a:hlinkClick r:id="" action="ppaction://media"/>
            <a:extLst>
              <a:ext uri="{FF2B5EF4-FFF2-40B4-BE49-F238E27FC236}">
                <a16:creationId xmlns:a16="http://schemas.microsoft.com/office/drawing/2014/main" id="{371BC4B5-5D6F-AA65-B97D-DAF7A5FABF2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86264203"/>
      </p:ext>
    </p:extLst>
  </p:cSld>
  <p:clrMapOvr>
    <a:masterClrMapping/>
  </p:clrMapOvr>
  <mc:AlternateContent xmlns:mc="http://schemas.openxmlformats.org/markup-compatibility/2006" xmlns:p14="http://schemas.microsoft.com/office/powerpoint/2010/main">
    <mc:Choice Requires="p14">
      <p:transition spd="slow" p14:dur="2000" advTm="8936"/>
    </mc:Choice>
    <mc:Fallback xmlns="">
      <p:transition spd="slow" advTm="8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99761ab-aa1b-45be-8d37-32248f03bcea" xsi:nil="true"/>
    <lcf76f155ced4ddcb4097134ff3c332f xmlns="cbda765c-5549-45c8-b146-fec2798a647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364438B89344B4AA954B1C3811D02C6" ma:contentTypeVersion="18" ma:contentTypeDescription="Create a new document." ma:contentTypeScope="" ma:versionID="34bb8ba6d936e334a2a53720b3a9862e">
  <xsd:schema xmlns:xsd="http://www.w3.org/2001/XMLSchema" xmlns:xs="http://www.w3.org/2001/XMLSchema" xmlns:p="http://schemas.microsoft.com/office/2006/metadata/properties" xmlns:ns2="cbda765c-5549-45c8-b146-fec2798a6479" xmlns:ns3="699761ab-aa1b-45be-8d37-32248f03bcea" targetNamespace="http://schemas.microsoft.com/office/2006/metadata/properties" ma:root="true" ma:fieldsID="96c6b5bbd77f77e08a4c7e7e65efc12c" ns2:_="" ns3:_="">
    <xsd:import namespace="cbda765c-5549-45c8-b146-fec2798a6479"/>
    <xsd:import namespace="699761ab-aa1b-45be-8d37-32248f03bce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da765c-5549-45c8-b146-fec2798a64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4a76802-58c6-4d83-9208-fc782cf073d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9761ab-aa1b-45be-8d37-32248f03bce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34af529-a463-45f7-848c-302f05e11785}" ma:internalName="TaxCatchAll" ma:showField="CatchAllData" ma:web="699761ab-aa1b-45be-8d37-32248f03bc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2A64F6-6EE5-48AD-8485-7D436D005A3F}">
  <ds:schemaRefs>
    <ds:schemaRef ds:uri="http://schemas.microsoft.com/office/2006/metadata/properties"/>
    <ds:schemaRef ds:uri="http://schemas.microsoft.com/office/infopath/2007/PartnerControls"/>
    <ds:schemaRef ds:uri="699761ab-aa1b-45be-8d37-32248f03bcea"/>
    <ds:schemaRef ds:uri="cbda765c-5549-45c8-b146-fec2798a6479"/>
  </ds:schemaRefs>
</ds:datastoreItem>
</file>

<file path=customXml/itemProps2.xml><?xml version="1.0" encoding="utf-8"?>
<ds:datastoreItem xmlns:ds="http://schemas.openxmlformats.org/officeDocument/2006/customXml" ds:itemID="{8DFA1F20-8DA2-4F7E-95A3-20F5B1A09924}">
  <ds:schemaRefs>
    <ds:schemaRef ds:uri="http://schemas.microsoft.com/sharepoint/v3/contenttype/forms"/>
  </ds:schemaRefs>
</ds:datastoreItem>
</file>

<file path=customXml/itemProps3.xml><?xml version="1.0" encoding="utf-8"?>
<ds:datastoreItem xmlns:ds="http://schemas.openxmlformats.org/officeDocument/2006/customXml" ds:itemID="{8B7E6FD9-E714-48B2-88DA-94054E0F28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da765c-5549-45c8-b146-fec2798a6479"/>
    <ds:schemaRef ds:uri="699761ab-aa1b-45be-8d37-32248f03bc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Crop</Template>
  <TotalTime>334</TotalTime>
  <Words>1337</Words>
  <Application>Microsoft Office PowerPoint</Application>
  <PresentationFormat>Widescreen</PresentationFormat>
  <Paragraphs>117</Paragraphs>
  <Slides>17</Slides>
  <Notes>0</Notes>
  <HiddenSlides>0</HiddenSlides>
  <MMClips>17</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Crop</vt:lpstr>
      <vt:lpstr>Illinois paid leave  FOR WORKERS LAWS as of 2025</vt:lpstr>
      <vt:lpstr>ILLINOIS PAID LEAVE FOR ALL WORKERS ACT</vt:lpstr>
      <vt:lpstr>ILLINOIS PAID LEAVE FOR ALL WORKERS ACT (PLAWA)</vt:lpstr>
      <vt:lpstr>Who is covered under PLAWA?</vt:lpstr>
      <vt:lpstr>Filing a PLAWA Complaint</vt:lpstr>
      <vt:lpstr>PowerPoint Presentation</vt:lpstr>
      <vt:lpstr>COOK COUNTY paid leave ordinance</vt:lpstr>
      <vt:lpstr>COOK COUNTY PAID LEAVE ORDINANCE</vt:lpstr>
      <vt:lpstr>Who is covered under Cook County’s Ordinance</vt:lpstr>
      <vt:lpstr>Filing a Cook County Paid Leave Complaint</vt:lpstr>
      <vt:lpstr>PowerPoint Presentation</vt:lpstr>
      <vt:lpstr>CHICAGO’S PAID LEAVE AND PAID SICK and safe LEAVE ORDINANCE</vt:lpstr>
      <vt:lpstr>CHICAGO PAID LEAVE AND PAID SICK AND SAFE LEAVE ORDINANCE</vt:lpstr>
      <vt:lpstr>Who is covered under Chicago’s Ordinance</vt:lpstr>
      <vt:lpstr>Filing a Chicago Paid Leave Complaint</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Milcarek, Sarah (MU-Student)</dc:creator>
  <cp:lastModifiedBy>David Fish</cp:lastModifiedBy>
  <cp:revision>4</cp:revision>
  <dcterms:created xsi:type="dcterms:W3CDTF">2025-01-15T16:24:46Z</dcterms:created>
  <dcterms:modified xsi:type="dcterms:W3CDTF">2025-01-22T21:51:18Z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0x010100A364438B89344B4AA954B1C3811D02C6</vt:lpwstr>
  </property>
</Properties>
</file>